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4"/>
  </p:notesMasterIdLst>
  <p:sldIdLst>
    <p:sldId id="256"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257" r:id="rId25"/>
    <p:sldId id="258" r:id="rId26"/>
    <p:sldId id="259" r:id="rId27"/>
    <p:sldId id="260" r:id="rId28"/>
    <p:sldId id="261" r:id="rId29"/>
    <p:sldId id="262" r:id="rId30"/>
    <p:sldId id="263" r:id="rId31"/>
    <p:sldId id="264" r:id="rId32"/>
    <p:sldId id="265" r:id="rId33"/>
    <p:sldId id="266" r:id="rId34"/>
    <p:sldId id="267" r:id="rId35"/>
    <p:sldId id="317" r:id="rId36"/>
    <p:sldId id="268" r:id="rId37"/>
    <p:sldId id="269" r:id="rId38"/>
    <p:sldId id="318" r:id="rId39"/>
    <p:sldId id="270" r:id="rId40"/>
    <p:sldId id="271" r:id="rId41"/>
    <p:sldId id="272" r:id="rId42"/>
    <p:sldId id="273" r:id="rId43"/>
    <p:sldId id="274" r:id="rId44"/>
    <p:sldId id="323" r:id="rId45"/>
    <p:sldId id="275" r:id="rId46"/>
    <p:sldId id="276" r:id="rId47"/>
    <p:sldId id="324" r:id="rId48"/>
    <p:sldId id="325" r:id="rId49"/>
    <p:sldId id="277" r:id="rId50"/>
    <p:sldId id="278" r:id="rId51"/>
    <p:sldId id="279" r:id="rId52"/>
    <p:sldId id="280" r:id="rId53"/>
    <p:sldId id="281" r:id="rId54"/>
    <p:sldId id="282" r:id="rId55"/>
    <p:sldId id="283" r:id="rId56"/>
    <p:sldId id="284" r:id="rId57"/>
    <p:sldId id="326" r:id="rId58"/>
    <p:sldId id="327" r:id="rId59"/>
    <p:sldId id="328" r:id="rId60"/>
    <p:sldId id="329" r:id="rId61"/>
    <p:sldId id="330" r:id="rId62"/>
    <p:sldId id="285" r:id="rId63"/>
    <p:sldId id="286" r:id="rId64"/>
    <p:sldId id="287" r:id="rId65"/>
    <p:sldId id="288" r:id="rId66"/>
    <p:sldId id="289" r:id="rId67"/>
    <p:sldId id="290" r:id="rId68"/>
    <p:sldId id="291" r:id="rId69"/>
    <p:sldId id="292" r:id="rId70"/>
    <p:sldId id="293" r:id="rId71"/>
    <p:sldId id="319" r:id="rId72"/>
    <p:sldId id="320" r:id="rId73"/>
    <p:sldId id="321" r:id="rId74"/>
    <p:sldId id="322" r:id="rId75"/>
    <p:sldId id="294"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84112" autoAdjust="0"/>
  </p:normalViewPr>
  <p:slideViewPr>
    <p:cSldViewPr snapToGrid="0" snapToObjects="1">
      <p:cViewPr varScale="1">
        <p:scale>
          <a:sx n="151" d="100"/>
          <a:sy n="151" d="100"/>
        </p:scale>
        <p:origin x="-120"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2D207-03E7-694A-B43E-1CE56ABBAB0E}" type="datetimeFigureOut">
              <a:rPr lang="fi-FI" smtClean="0"/>
              <a:t>22/03/17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3FF1E-1973-AC4E-9AAB-47CE206C219B}" type="slidenum">
              <a:rPr lang="fi-FI" smtClean="0"/>
              <a:t>‹#›</a:t>
            </a:fld>
            <a:endParaRPr lang="fi-FI"/>
          </a:p>
        </p:txBody>
      </p:sp>
    </p:spTree>
    <p:extLst>
      <p:ext uri="{BB962C8B-B14F-4D97-AF65-F5344CB8AC3E}">
        <p14:creationId xmlns:p14="http://schemas.microsoft.com/office/powerpoint/2010/main" val="320592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dirty="0" smtClean="0"/>
              <a:t>Turvasuojaustoiminnalla</a:t>
            </a:r>
            <a:r>
              <a:rPr lang="fi-FI" baseline="0" dirty="0" smtClean="0"/>
              <a:t> tarkoitetaan ansiotarkoituksessa suoritettavaa, toimeksiantosopimukseen perustuvaa turvasuojaustehtävien hoitamista</a:t>
            </a:r>
          </a:p>
          <a:p>
            <a:pPr marL="171450" indent="-171450">
              <a:buFont typeface="Arial"/>
              <a:buChar char="•"/>
            </a:pPr>
            <a:r>
              <a:rPr lang="fi-FI" baseline="0" dirty="0" smtClean="0"/>
              <a:t>Turvasuojaajalla tarkoitetaan turvasuojausliikkeen palveluksessa olevaa, hyväksymistä edellyttäviä turvasuojaustehtäviä suorittavaa henkilöä</a:t>
            </a:r>
          </a:p>
          <a:p>
            <a:pPr marL="171450" indent="-171450">
              <a:buFont typeface="Arial"/>
              <a:buChar char="•"/>
            </a:pPr>
            <a:r>
              <a:rPr lang="fi-FI" baseline="0" dirty="0" smtClean="0"/>
              <a:t>Turvasuojaustehtävällä tarkoitetaan rakenteellisen suojauksen tai sähköisten valvontajärjestelmien suunnittelemista, asentamista, korjaamista tai muuttamista sekä muiden turvallisuusjärjestelyjen suunnittelemista</a:t>
            </a:r>
          </a:p>
          <a:p>
            <a:pPr marL="171450" indent="-171450">
              <a:buFont typeface="Arial"/>
              <a:buChar char="•"/>
            </a:pPr>
            <a:r>
              <a:rPr lang="fi-FI" baseline="0" dirty="0" smtClean="0"/>
              <a:t>Hyväksymistä edellyttävällä turvasuojaustehtävällä tarkoitetaan turvasuojaustehtävää, johon liittyy pääsy sellaisiin toimeksiantajan turvallisuusjärjestelyjä koskeviin luottamukselliseksi määritettyihin tietoihin, joiden avulla on mahdollista tunkeutua tai olennaisesti helpottaa tunkeutujan toimeksiantajan hallitsemaan ulkopuolisista suljettuun paikkaan (31.12.2016 asti)</a:t>
            </a:r>
          </a:p>
          <a:p>
            <a:pPr marL="171450" indent="-171450">
              <a:buFont typeface="Arial"/>
              <a:buChar char="•"/>
            </a:pPr>
            <a:r>
              <a:rPr lang="fi-FI" baseline="0" dirty="0" smtClean="0"/>
              <a:t>Hyväksymistä edellyttävällä turvasuojaustehtävällä tarkoitetaan sähköisten ja mekaanisten lukitusjärjestelmien, murtohälytysjärjestelmien ja kulunvalvontajärjestelmien asentamista, korjaamista tai muuttamista niihin kuuluvaa kaapelityötä lukuun ottamatta. (1.1.2017 lähtien)</a:t>
            </a:r>
          </a:p>
          <a:p>
            <a:pPr marL="171450" indent="-171450">
              <a:buFont typeface="Arial"/>
              <a:buChar char="•"/>
            </a:pPr>
            <a:r>
              <a:rPr lang="fi-FI" baseline="0" dirty="0" smtClean="0"/>
              <a:t>Turvallisuusalan elinkeinoluvan haltijalla tarkoitetaan luonnollista henkilöä tai oikeushenkilöä, jolla on voimassa oleva lupa laissa luvanvaraiseksi säädetyn toiminnan harjoittamiseen</a:t>
            </a:r>
          </a:p>
          <a:p>
            <a:pPr marL="171450" indent="-171450">
              <a:buFont typeface="Arial"/>
              <a:buChar char="•"/>
            </a:pPr>
            <a:r>
              <a:rPr lang="fi-FI" baseline="0" dirty="0" smtClean="0"/>
              <a:t>Vastaavalla hoitajalla tarkoitetaan turvallisuusalan elinkeinoluvan haltijan palveluksessa olevaan henkilöä, joka vastaa siitä, että luvan haltijan toimintaa tai liikettä hoidetaan laissa olevien säännösten mukaisesti.</a:t>
            </a:r>
          </a:p>
          <a:p>
            <a:pPr marL="171450" indent="-171450">
              <a:buFont typeface="Arial"/>
              <a:buChar char="•"/>
            </a:pPr>
            <a:endParaRPr lang="fi-FI" baseline="0" dirty="0" smtClean="0"/>
          </a:p>
          <a:p>
            <a:pPr marL="171450" indent="-171450">
              <a:buFont typeface="Arial"/>
              <a:buChar char="•"/>
            </a:pP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a:t>
            </a:fld>
            <a:endParaRPr lang="fi-FI"/>
          </a:p>
        </p:txBody>
      </p:sp>
    </p:spTree>
    <p:extLst>
      <p:ext uri="{BB962C8B-B14F-4D97-AF65-F5344CB8AC3E}">
        <p14:creationId xmlns:p14="http://schemas.microsoft.com/office/powerpoint/2010/main" val="304776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mr-IN" dirty="0" smtClean="0"/>
              <a:t>…</a:t>
            </a:r>
            <a:r>
              <a:rPr lang="fi-FI" dirty="0" smtClean="0"/>
              <a:t> siten, ettei ulkopuolisten liikenne risteile sisäisen liikenteen kanssa.</a:t>
            </a:r>
          </a:p>
          <a:p>
            <a:r>
              <a:rPr lang="fi-FI" dirty="0" smtClean="0"/>
              <a:t>Palvelupisteen toimintojen kuvaus, tehtävät sekä tarvittava henkilöstö määritellään hyvissä ajoin.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13</a:t>
            </a:fld>
            <a:endParaRPr lang="fi-FI"/>
          </a:p>
        </p:txBody>
      </p:sp>
    </p:spTree>
    <p:extLst>
      <p:ext uri="{BB962C8B-B14F-4D97-AF65-F5344CB8AC3E}">
        <p14:creationId xmlns:p14="http://schemas.microsoft.com/office/powerpoint/2010/main" val="16763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Turvasuunnittelija tekee ja hyväksyttää tilaajalla turvasuunnitelman, laatii turvajärjestelmien hankinta-asiakirjat ja antaa ohjeet muille suunnittelijoille</a:t>
            </a:r>
          </a:p>
          <a:p>
            <a:r>
              <a:rPr lang="fi-FI" dirty="0" smtClean="0"/>
              <a:t>Rakennusurakoitsija hoitaa uudisrakennuksen rakentamisen ja vanhoissa rakennuksissa turvaprojektin edellyttämät rakenteisiin ja oviin liittyvät muutostyöt</a:t>
            </a:r>
          </a:p>
          <a:p>
            <a:r>
              <a:rPr lang="fi-FI" dirty="0" smtClean="0"/>
              <a:t>Sähköurakoitsija asentaa järjestelmäkaapeloinnin ja laitteiden sähkösyötöt</a:t>
            </a:r>
          </a:p>
          <a:p>
            <a:r>
              <a:rPr lang="fi-FI" dirty="0" smtClean="0"/>
              <a:t>Lukkourakoitsija toimii yleensä rakennusurakan</a:t>
            </a:r>
            <a:r>
              <a:rPr lang="fi-FI" baseline="0" dirty="0" smtClean="0"/>
              <a:t> aliurakoitsijana ja asentaa oviin tulevat lukitus- ja valvontalaitteet ja kaapeloinnin</a:t>
            </a:r>
          </a:p>
          <a:p>
            <a:r>
              <a:rPr lang="fi-FI" baseline="0" dirty="0" smtClean="0"/>
              <a:t>Ovilaitetoimittaja asentaa oviautomaation</a:t>
            </a:r>
          </a:p>
          <a:p>
            <a:r>
              <a:rPr lang="fi-FI" baseline="0" dirty="0" smtClean="0"/>
              <a:t>Kalustetoimittaja toimittaa valvomon ja infopisteen kalusteet</a:t>
            </a:r>
          </a:p>
          <a:p>
            <a:r>
              <a:rPr lang="fi-FI" baseline="0" dirty="0" smtClean="0"/>
              <a:t>LVI-urakoitsija asentaa valvomoiden ja turvalaitehuoneiden ilmastoinnin ja jäähdytyksen sekä toteuttaa vesijohdot ja viemäröinnin näissä tiloissa siten, ettei mahdollisista putkivaurioista aiheudu vaaraa turvalaitteille</a:t>
            </a:r>
          </a:p>
          <a:p>
            <a:r>
              <a:rPr lang="fi-FI" baseline="0" dirty="0" smtClean="0"/>
              <a:t>Turvaurakoitsija asentaa toimitukseensa luuluvat laitteet valmiiseen kaapelointiin sekä säätää ja ohjelmoi järjestelmänsä täyteen käyttökuntoon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14</a:t>
            </a:fld>
            <a:endParaRPr lang="fi-FI"/>
          </a:p>
        </p:txBody>
      </p:sp>
    </p:spTree>
    <p:extLst>
      <p:ext uri="{BB962C8B-B14F-4D97-AF65-F5344CB8AC3E}">
        <p14:creationId xmlns:p14="http://schemas.microsoft.com/office/powerpoint/2010/main" val="195815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…Tilan käyttäjän määrittelemällä…</a:t>
            </a:r>
          </a:p>
          <a:p>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18</a:t>
            </a:fld>
            <a:endParaRPr lang="fi-FI"/>
          </a:p>
        </p:txBody>
      </p:sp>
    </p:spTree>
    <p:extLst>
      <p:ext uri="{BB962C8B-B14F-4D97-AF65-F5344CB8AC3E}">
        <p14:creationId xmlns:p14="http://schemas.microsoft.com/office/powerpoint/2010/main" val="387877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Salaistat</a:t>
            </a:r>
            <a:r>
              <a:rPr lang="fi-FI" dirty="0" smtClean="0"/>
              <a:t> turvaprojektiin liittyvää tietoa ei pidä esittää sähkösuunnitelmissa tai muissa hankkeeseen</a:t>
            </a:r>
            <a:r>
              <a:rPr lang="fi-FI" baseline="0" dirty="0" smtClean="0"/>
              <a:t> liittyvissä asiakirjoissa.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20</a:t>
            </a:fld>
            <a:endParaRPr lang="fi-FI"/>
          </a:p>
        </p:txBody>
      </p:sp>
    </p:spTree>
    <p:extLst>
      <p:ext uri="{BB962C8B-B14F-4D97-AF65-F5344CB8AC3E}">
        <p14:creationId xmlns:p14="http://schemas.microsoft.com/office/powerpoint/2010/main" val="80406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Projektipankki: Salaiseksi luokiteltu tieto ei kuulu projektipankkiin.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22</a:t>
            </a:fld>
            <a:endParaRPr lang="fi-FI"/>
          </a:p>
        </p:txBody>
      </p:sp>
    </p:spTree>
    <p:extLst>
      <p:ext uri="{BB962C8B-B14F-4D97-AF65-F5344CB8AC3E}">
        <p14:creationId xmlns:p14="http://schemas.microsoft.com/office/powerpoint/2010/main" val="416238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Nykyisillä laitteilla voidaan jopa tarkistaa esim. kesämökin sisällä vallitseva lämpötila kotisohvalta käsin pelkän kännykän avulla.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24</a:t>
            </a:fld>
            <a:endParaRPr lang="fi-FI"/>
          </a:p>
        </p:txBody>
      </p:sp>
    </p:spTree>
    <p:extLst>
      <p:ext uri="{BB962C8B-B14F-4D97-AF65-F5344CB8AC3E}">
        <p14:creationId xmlns:p14="http://schemas.microsoft.com/office/powerpoint/2010/main" val="388865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Sähköisen lukituksen ja kulkutunnisteen avulla yritys pääsee myös eroon hankalasti hallittavista mekaanisista avaimista. Kadonneen avaimen kuoletus onnistuu</a:t>
            </a:r>
          </a:p>
          <a:p>
            <a:r>
              <a:rPr lang="fi-FI" sz="1200" b="0" i="0" u="none" strike="noStrike" kern="1200" baseline="0" dirty="0" smtClean="0">
                <a:solidFill>
                  <a:schemeClr val="tx1"/>
                </a:solidFill>
                <a:latin typeface="+mn-lt"/>
                <a:ea typeface="+mn-ea"/>
                <a:cs typeface="+mn-cs"/>
              </a:rPr>
              <a:t>helposti tietokoneelta, eikä lukkojen uudelleensarjoittaminen ole tarpeellista. Rikostapauksissa kulunvalvonnasta on se hyöty, että voidaan tarkasti seurata, missä kukin on ollut rikoksen</a:t>
            </a:r>
          </a:p>
          <a:p>
            <a:r>
              <a:rPr lang="fi-FI" sz="1200" b="0" i="0" u="none" strike="noStrike" kern="1200" baseline="0" dirty="0" smtClean="0">
                <a:solidFill>
                  <a:schemeClr val="tx1"/>
                </a:solidFill>
                <a:latin typeface="+mn-lt"/>
                <a:ea typeface="+mn-ea"/>
                <a:cs typeface="+mn-cs"/>
              </a:rPr>
              <a:t>sattuessa.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25</a:t>
            </a:fld>
            <a:endParaRPr lang="fi-FI"/>
          </a:p>
        </p:txBody>
      </p:sp>
    </p:spTree>
    <p:extLst>
      <p:ext uri="{BB962C8B-B14F-4D97-AF65-F5344CB8AC3E}">
        <p14:creationId xmlns:p14="http://schemas.microsoft.com/office/powerpoint/2010/main" val="302719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Perinteiset lukijat (kuvassa 2) vaativat elektronisen avaimen, esimerkiksi magneettijuovakortin, työntämisen sisään lukutapahtuman ajaksi </a:t>
            </a:r>
            <a:r>
              <a:rPr lang="fi-FI" dirty="0" smtClean="0"/>
              <a:t>Magneettikortinlukija</a:t>
            </a:r>
            <a:r>
              <a:rPr lang="fi-FI" baseline="0" dirty="0" smtClean="0"/>
              <a:t> ACR-201</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Etälukutekniikka voidaan jakaa passiiviseen ja aktiiviseen etälukuun. Passiivisessa etälukutekniikassa avain saa tarvittavan energian lukijalta,</a:t>
            </a:r>
          </a:p>
          <a:p>
            <a:r>
              <a:rPr lang="fi-FI" sz="1200" b="0" i="0" u="none" strike="noStrike" kern="1200" baseline="0" dirty="0" smtClean="0">
                <a:solidFill>
                  <a:schemeClr val="tx1"/>
                </a:solidFill>
                <a:latin typeface="+mn-lt"/>
                <a:ea typeface="+mn-ea"/>
                <a:cs typeface="+mn-cs"/>
              </a:rPr>
              <a:t>jonka avulla avain lähettää tunnisteen lukijalle. Aktiivisessa etälukutekniikassa lukija lähettää radiosignaaleja, joihin elektroninen avain vastaa signaalin huomattuaan.</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Yleisimmin käytössä on sormenjälkitunnistin, joka on varmatoiminen eikä tunnistustapahtuma vie aikaa kuin yhden sekunnin Sormenjälkitunnistin </a:t>
            </a:r>
            <a:r>
              <a:rPr lang="fi-FI" sz="1200" b="0" i="0" u="none" strike="noStrike" kern="1200" baseline="0" dirty="0" err="1" smtClean="0">
                <a:solidFill>
                  <a:schemeClr val="tx1"/>
                </a:solidFill>
                <a:latin typeface="+mn-lt"/>
                <a:ea typeface="+mn-ea"/>
                <a:cs typeface="+mn-cs"/>
              </a:rPr>
              <a:t>V-Flex-A</a:t>
            </a:r>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ESIM. Kannettavissa ja puhelimissa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29</a:t>
            </a:fld>
            <a:endParaRPr lang="fi-FI"/>
          </a:p>
        </p:txBody>
      </p:sp>
    </p:spTree>
    <p:extLst>
      <p:ext uri="{BB962C8B-B14F-4D97-AF65-F5344CB8AC3E}">
        <p14:creationId xmlns:p14="http://schemas.microsoft.com/office/powerpoint/2010/main" val="76139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Henkilön saapuessa työpaikalle hän kirjautuu päätteen avulla sisälle ja pääte lähettää tiedon </a:t>
            </a:r>
            <a:r>
              <a:rPr lang="fi-FI" sz="1200" b="0" i="0" u="none" strike="noStrike" kern="1200" baseline="0" dirty="0" err="1" smtClean="0">
                <a:solidFill>
                  <a:schemeClr val="tx1"/>
                </a:solidFill>
                <a:latin typeface="+mn-lt"/>
                <a:ea typeface="+mn-ea"/>
                <a:cs typeface="+mn-cs"/>
              </a:rPr>
              <a:t>keskittimen</a:t>
            </a:r>
            <a:r>
              <a:rPr lang="fi-FI" sz="1200" b="0" i="0" u="none" strike="noStrike" kern="1200" baseline="0" dirty="0" smtClean="0">
                <a:solidFill>
                  <a:schemeClr val="tx1"/>
                </a:solidFill>
                <a:latin typeface="+mn-lt"/>
                <a:ea typeface="+mn-ea"/>
                <a:cs typeface="+mn-cs"/>
              </a:rPr>
              <a:t> kautta työasemalle. Lähtiessään esimerkiksi lounaalle henkilö kirjautuu päätteen avulla ulos ja pääte lähettää tiedon työasemalle. Päivän aikana kertyneet työtunnit voidaan tarkistaa päätteeltä. Työajanseurantapääte on suoraan yhteyksissä työasemalla olevaan palkanlaskentaohjelmaan, joten palkanlaskijalla on helppo tarkistaa kertyneet työtunnit palkanlaskua varten.</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Alakuvassa näkyy periaatekuva työajanseurantapäätteen kytkemisestä kulunvalvontajärjestelmään, ja toisessa kuvassa on työajanseurantapääte (</a:t>
            </a:r>
            <a:r>
              <a:rPr lang="sv-SE" sz="1200" b="0" i="0" u="none" strike="noStrike" kern="1200" baseline="0" dirty="0" err="1" smtClean="0">
                <a:solidFill>
                  <a:schemeClr val="tx1"/>
                </a:solidFill>
                <a:latin typeface="+mn-lt"/>
                <a:ea typeface="+mn-ea"/>
                <a:cs typeface="+mn-cs"/>
              </a:rPr>
              <a:t>Tamtron</a:t>
            </a:r>
            <a:r>
              <a:rPr lang="sv-SE" sz="1200" b="0" i="0" u="none" strike="noStrike" kern="1200" baseline="0" dirty="0" smtClean="0">
                <a:solidFill>
                  <a:schemeClr val="tx1"/>
                </a:solidFill>
                <a:latin typeface="+mn-lt"/>
                <a:ea typeface="+mn-ea"/>
                <a:cs typeface="+mn-cs"/>
              </a:rPr>
              <a:t> T400)</a:t>
            </a:r>
            <a:r>
              <a:rPr lang="fi-FI" sz="1200" b="0" i="0" u="none" strike="noStrike" kern="1200" baseline="0" dirty="0" smtClean="0">
                <a:solidFill>
                  <a:schemeClr val="tx1"/>
                </a:solidFill>
                <a:latin typeface="+mn-lt"/>
                <a:ea typeface="+mn-ea"/>
                <a:cs typeface="+mn-cs"/>
              </a:rPr>
              <a:t>.</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30</a:t>
            </a:fld>
            <a:endParaRPr lang="fi-FI"/>
          </a:p>
        </p:txBody>
      </p:sp>
    </p:spTree>
    <p:extLst>
      <p:ext uri="{BB962C8B-B14F-4D97-AF65-F5344CB8AC3E}">
        <p14:creationId xmlns:p14="http://schemas.microsoft.com/office/powerpoint/2010/main" val="330389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err="1" smtClean="0">
                <a:solidFill>
                  <a:schemeClr val="tx1"/>
                </a:solidFill>
                <a:latin typeface="+mn-lt"/>
                <a:ea typeface="+mn-ea"/>
                <a:cs typeface="+mn-cs"/>
              </a:rPr>
              <a:t>Keskittimissä</a:t>
            </a:r>
            <a:r>
              <a:rPr lang="fi-FI" sz="1200" b="0" i="0" u="none" strike="noStrike" kern="1200" baseline="0" dirty="0" smtClean="0">
                <a:solidFill>
                  <a:schemeClr val="tx1"/>
                </a:solidFill>
                <a:latin typeface="+mn-lt"/>
                <a:ea typeface="+mn-ea"/>
                <a:cs typeface="+mn-cs"/>
              </a:rPr>
              <a:t> on akkuvarmennettu virtalähde sähkökatkoksien varalta. Keskitin varmistaa myös lukijoiden ja lukkojen jännitesyötön sähkökatkosten aikana</a:t>
            </a:r>
          </a:p>
          <a:p>
            <a:endParaRPr lang="fi-FI" sz="1200" b="0" i="0" u="none" strike="noStrike" kern="1200" baseline="0" dirty="0" smtClean="0">
              <a:solidFill>
                <a:schemeClr val="tx1"/>
              </a:solidFill>
              <a:latin typeface="+mn-lt"/>
              <a:ea typeface="+mn-ea"/>
              <a:cs typeface="+mn-cs"/>
            </a:endParaRPr>
          </a:p>
          <a:p>
            <a:r>
              <a:rPr lang="nb-NO" sz="1200" b="0" i="0" u="none" strike="noStrike" kern="1200" baseline="0" dirty="0" err="1" smtClean="0">
                <a:solidFill>
                  <a:schemeClr val="tx1"/>
                </a:solidFill>
                <a:latin typeface="+mn-lt"/>
                <a:ea typeface="+mn-ea"/>
                <a:cs typeface="+mn-cs"/>
              </a:rPr>
              <a:t>Tamtron</a:t>
            </a:r>
            <a:r>
              <a:rPr lang="nb-NO" sz="1200" b="0" i="0" u="none" strike="noStrike" kern="1200" baseline="0" dirty="0" smtClean="0">
                <a:solidFill>
                  <a:schemeClr val="tx1"/>
                </a:solidFill>
                <a:latin typeface="+mn-lt"/>
                <a:ea typeface="+mn-ea"/>
                <a:cs typeface="+mn-cs"/>
              </a:rPr>
              <a:t> TC800</a:t>
            </a:r>
          </a:p>
          <a:p>
            <a:endParaRPr lang="nb-NO" sz="1200" b="0" i="0" u="none" strike="noStrike" kern="1200" baseline="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31</a:t>
            </a:fld>
            <a:endParaRPr lang="fi-FI"/>
          </a:p>
        </p:txBody>
      </p:sp>
    </p:spTree>
    <p:extLst>
      <p:ext uri="{BB962C8B-B14F-4D97-AF65-F5344CB8AC3E}">
        <p14:creationId xmlns:p14="http://schemas.microsoft.com/office/powerpoint/2010/main" val="345895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Tekniset turvajärjestelyt yksi osa parantaa yritysturvallisuutta</a:t>
            </a:r>
          </a:p>
          <a:p>
            <a:r>
              <a:rPr lang="fi-FI" dirty="0" smtClean="0"/>
              <a:t>Henkilöstön tietoisuus turvallisuuteen vaikuttavista tekijöistä on avainasemassa</a:t>
            </a:r>
          </a:p>
          <a:p>
            <a:r>
              <a:rPr lang="fi-FI" dirty="0" smtClean="0"/>
              <a:t>Henkilöstön mukaan ottaminen turvallisuuden ylläpitämiseen ja sitouttamiseen on ensiarvoisen tärkeää</a:t>
            </a:r>
          </a:p>
          <a:p>
            <a:r>
              <a:rPr lang="fi-FI" dirty="0" smtClean="0"/>
              <a:t>Tekniikka on vain apuväline turvallisuuden ylläpitämiseksi</a:t>
            </a:r>
          </a:p>
          <a:p>
            <a:r>
              <a:rPr lang="fi-FI" dirty="0" smtClean="0"/>
              <a:t>Tärkein on asenne siten, että käyttäydymme ja toimimme oikein eri tilanteissa</a:t>
            </a:r>
          </a:p>
          <a:p>
            <a:r>
              <a:rPr lang="fi-FI" dirty="0" smtClean="0"/>
              <a:t>Tähän auttavat ymmärrettävät ja selkeät ohjeet</a:t>
            </a:r>
          </a:p>
          <a:p>
            <a:r>
              <a:rPr lang="fi-FI" dirty="0" smtClean="0"/>
              <a:t>Kulunvalvonta vaikuttaa turvajärjestelmistä eniten ihmisten jokapäiväiseen toimintaan työpaikoilla ja sen tehokkuuteen vaikuttaa puolestaan eniten työpaikan ihmiset. Siksi sen suunnitteluun ja henkilöstön turvallisuustietoisuuden lisäämiseen kannattaa sijoittaa, jotta järjestelmäinvestoinneista saadaan paras hyöty.</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a:t>
            </a:fld>
            <a:endParaRPr lang="fi-FI"/>
          </a:p>
        </p:txBody>
      </p:sp>
    </p:spTree>
    <p:extLst>
      <p:ext uri="{BB962C8B-B14F-4D97-AF65-F5344CB8AC3E}">
        <p14:creationId xmlns:p14="http://schemas.microsoft.com/office/powerpoint/2010/main" val="351430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Kulunvalvontaan liittyvät kulkualueiden määrittelyt, henkilöoikeuksien määrittelyt, vyöhyke ja aluevalvonnat sekä hissikuilunvalvonnat. Lisäksi kulunvalvontaan kuuluvat mm. erityyppiset tapahtumamuistit eli lokit, lukituksenaikaohjaukset sekä ajoneuvotunnistukset.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Ohjauksiin liittyvät mm. lukkojen käsi- ja aikaohjaukset, hälytysohjaukset, palo-ovien ohjaukset, moottorilukkojen ohjaukset sekä kameravalvonnan ohjaukset.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Ovivalvonta käsittää mm. laitteiden tilavalvonnat, valvottavat ovet ja ovitilanäytöt. Rikosilmoitinvalvonta käsittää mm. yö-/päivätilan ohjaukset, osoitteelliset ilmaisimet, lepovirtavalvotut silmukat, hälytysten ohjaukset, sekä silmukkaryhmät.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Valvontagrafiikka toimii yhtenäisenä käyttöliittymänä ym. toiminnoille, jolloin nähdään aiheutuneet hälytykset, voidaan ohjata laitteita, saada esille eri tilanteita varten toimintaohjeita, voidaan katsella kiinteistön pohjakuvia sekä voidaan tarvittaessa kommentoida eri tapahtumia.</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Integraation avulla voidaan keskitetysti hallinnoida yhden käyttöliittymän kautta eri turvajärjestelmiä, kuten rikosilmoitin-, kameravalvonta- ja palonilmaisujärjestelmiä.</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Työajanseurantaan liittyvät tyypillisesti työaikaryhmittely, päiväohjelmat, jaksoylityöt, saldoleikkurit, kattava valikoima erilaisia syykoodeja, lisätyöt, vuorotyöt, leimausmuistit, tilastoinnit ja raportoinnit.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Informaatiopalveluihin kuuluvat mm. vaihdeliittymät, välityspöydät/vaihde, infoliitännät, pääteviestit, viestikirjoitin, puhelinluettelo, tilaraportit ja läsnäoloraportit.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Lounasseuranta tyypillisimmillään hoitaa seuraavia asioita: ruokalajimäärittely, ruokalajit/ vrk/pääte, hinnansyöttö, leimausmuisti, menekkiraportit ja automaattien ohjaukset.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Työnumeroseuranta on osa työajanseurantaa. Työvaihetta koskevia tietoja voidaan välittää muihin järjestelmiin, kuten tuotannonohjaus- ja kustannuslaskentajärjestelmiin.</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Sähköinen vieraskirja sisältää mm. vierasrekisterin, vieraskorttien laadinnan ja esim. neuvotteluhuoneiden</a:t>
            </a:r>
          </a:p>
          <a:p>
            <a:r>
              <a:rPr lang="fi-FI" sz="1200" b="0" i="0" u="none" strike="noStrike" kern="1200" baseline="0" dirty="0" smtClean="0">
                <a:solidFill>
                  <a:schemeClr val="tx1"/>
                </a:solidFill>
                <a:latin typeface="+mn-lt"/>
                <a:ea typeface="+mn-ea"/>
                <a:cs typeface="+mn-cs"/>
              </a:rPr>
              <a:t>varaukset.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Kuvarekisteri mahdollistaa henkilöiden kuvien ottamisen ja henkilökorttien valmistamisen. Mikäli henkiöiden kuvista luodaan oma rekisteri, se mahdollistaa ns. </a:t>
            </a:r>
            <a:r>
              <a:rPr lang="fi-FI" sz="1200" b="0" i="0" u="none" strike="noStrike" kern="1200" baseline="0" dirty="0" err="1" smtClean="0">
                <a:solidFill>
                  <a:schemeClr val="tx1"/>
                </a:solidFill>
                <a:latin typeface="+mn-lt"/>
                <a:ea typeface="+mn-ea"/>
                <a:cs typeface="+mn-cs"/>
              </a:rPr>
              <a:t>kuva-kulusta-toiminnon</a:t>
            </a:r>
            <a:r>
              <a:rPr lang="fi-FI" sz="1200" b="0" i="0" u="none" strike="noStrike" kern="1200" baseline="0" dirty="0" smtClean="0">
                <a:solidFill>
                  <a:schemeClr val="tx1"/>
                </a:solidFill>
                <a:latin typeface="+mn-lt"/>
                <a:ea typeface="+mn-ea"/>
                <a:cs typeface="+mn-cs"/>
              </a:rPr>
              <a:t> ja sen valvomisen, että kortin käyttäjä on kortin oikea haltija.</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Yllä mainittujen ohjelmistojen nimitykset, sisältö ja niihin liittyvät toiminnot vaihtelevat eri laitetoimittajilla. Henkilörekisterin rakentaminen on ohjelmistojen osalta suurimpia töitä, eli järjestelmään tulee syöttää kaikki sitä käyttävät henkilöt ja heidän tietonsa. Näitä tietoja ovat</a:t>
            </a:r>
          </a:p>
          <a:p>
            <a:r>
              <a:rPr lang="fi-FI" sz="1200" b="0" i="0" u="none" strike="noStrike" kern="1200" baseline="0" dirty="0" smtClean="0">
                <a:solidFill>
                  <a:schemeClr val="tx1"/>
                </a:solidFill>
                <a:latin typeface="+mn-lt"/>
                <a:ea typeface="+mn-ea"/>
                <a:cs typeface="+mn-cs"/>
              </a:rPr>
              <a:t>mm. nimi, henkilökortin numero, kulkuoikeudet, ja työajan laskentaohjeet. Lisätietoina voi olla esim. henkilötunnus, puhelinnumeroita, osoitteita jne. Tyypillisesti tämän työn suorittaa järjestelmän käyttäjä tai tilaaja järjestelmätoimittajan ohjauksessa.</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Henkilörekisteri vaatii myös jatkuvaa ylläpitoa muutosten (poistetaan tai lisätään henkilöitä) ja muiden muuttuneiden tarpeiden takia. Yleensä ylläpitäjä vastaa myös kulkutunnisteiden luovuttamisesta, kulkurajoitusten määrittelystä jne.</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33</a:t>
            </a:fld>
            <a:endParaRPr lang="fi-FI"/>
          </a:p>
        </p:txBody>
      </p:sp>
    </p:spTree>
    <p:extLst>
      <p:ext uri="{BB962C8B-B14F-4D97-AF65-F5344CB8AC3E}">
        <p14:creationId xmlns:p14="http://schemas.microsoft.com/office/powerpoint/2010/main" val="3784793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Mitä on rakenteellinen suoja:</a:t>
            </a:r>
          </a:p>
          <a:p>
            <a:r>
              <a:rPr lang="fi-FI" sz="1200" b="0" i="0" u="none" strike="noStrike" kern="1200" baseline="0" dirty="0" smtClean="0">
                <a:solidFill>
                  <a:schemeClr val="tx1"/>
                </a:solidFill>
                <a:latin typeface="+mn-lt"/>
                <a:ea typeface="+mn-ea"/>
                <a:cs typeface="+mn-cs"/>
              </a:rPr>
              <a:t>Rakenteellisia suojauksia ovat esimerkiksi aidat, lujat rakennusmateriaalit, ylös sijoitetut ikkunat sekä rakennuksen sisällä olevat väliseinät ja ovet. Mitä kauemmin varkaalla kuluu aikaa päästä rakennuksen sisään, sitä suurempi on kiinnijäämisriski. Myös rakennuksen ympäristöllä on suuri vaikutus. Suuret pensaat tai rakennuksen takana oleva tiheä metsikkö antavat näkösuojaa</a:t>
            </a:r>
          </a:p>
          <a:p>
            <a:r>
              <a:rPr lang="fi-FI" sz="1200" b="0" i="0" u="none" strike="noStrike" kern="1200" baseline="0" dirty="0" smtClean="0">
                <a:solidFill>
                  <a:schemeClr val="tx1"/>
                </a:solidFill>
                <a:latin typeface="+mn-lt"/>
                <a:ea typeface="+mn-ea"/>
                <a:cs typeface="+mn-cs"/>
              </a:rPr>
              <a:t>ja näin ollen paremman tilaisuuden murtovarkaille.</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34</a:t>
            </a:fld>
            <a:endParaRPr lang="fi-FI"/>
          </a:p>
        </p:txBody>
      </p:sp>
    </p:spTree>
    <p:extLst>
      <p:ext uri="{BB962C8B-B14F-4D97-AF65-F5344CB8AC3E}">
        <p14:creationId xmlns:p14="http://schemas.microsoft.com/office/powerpoint/2010/main" val="3053056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Ennaltaehkäisy</a:t>
            </a:r>
          </a:p>
          <a:p>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36</a:t>
            </a:fld>
            <a:endParaRPr lang="fi-FI"/>
          </a:p>
        </p:txBody>
      </p:sp>
    </p:spTree>
    <p:extLst>
      <p:ext uri="{BB962C8B-B14F-4D97-AF65-F5344CB8AC3E}">
        <p14:creationId xmlns:p14="http://schemas.microsoft.com/office/powerpoint/2010/main" val="3163867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Järjestelmällä suojattavia kohteita ovat yritykset, laitokset, kodit sekä ihmiset ja heidän omaisuus.</a:t>
            </a:r>
          </a:p>
          <a:p>
            <a:r>
              <a:rPr lang="fi-FI" sz="1200" b="0" i="0" u="none" strike="noStrike" kern="1200" baseline="0" dirty="0" smtClean="0">
                <a:solidFill>
                  <a:schemeClr val="tx1"/>
                </a:solidFill>
                <a:latin typeface="+mn-lt"/>
                <a:ea typeface="+mn-ea"/>
                <a:cs typeface="+mn-cs"/>
              </a:rPr>
              <a:t>Esimerkiksi saneerauskohteissa langaton järjestelmä on helppo toteuttaa, sillä kaapeleiden kätkeminen voi joskus aiheuttaa ongelmia. Myös suurissa halleissa langattoman järjestelmän avulla säästytään pitkiltä kaapelivedoilta ja näin ollen säästetään kustannuksissa.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37</a:t>
            </a:fld>
            <a:endParaRPr lang="fi-FI"/>
          </a:p>
        </p:txBody>
      </p:sp>
    </p:spTree>
    <p:extLst>
      <p:ext uri="{BB962C8B-B14F-4D97-AF65-F5344CB8AC3E}">
        <p14:creationId xmlns:p14="http://schemas.microsoft.com/office/powerpoint/2010/main" val="419176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Kehävalvonnalla valvotaan rakennuksen ulkopuolisia tiloja, esim. tontin rajat, aidat ja portit. Kehävalvontaa voidaan käyttää, kun tontti on selvästi rajattu esimerkiksi aidalla ja ulkopuolisten pääsy tontin sisäpuolelle on estetty. Jos pääsyä ei ole estetty, on virhehälytysten määrä suuri eikä kehävalvontaa ole viisasta toteuttaa. Kehävalvontaa voivat häiritä myös sade, sumu, lumi, tuuli, lämpötila, ukonilma ja tietenkin erilaiset eläimet. Kehävalvonta toteutetaan usein liiketunnistimilla tai aidassa tai maassa olevien tunnistimien avulla</a:t>
            </a:r>
            <a:r>
              <a:rPr lang="fi-FI" sz="1200" b="0" i="0" u="none" strike="noStrike" kern="1200" baseline="0" dirty="0" smtClean="0">
                <a:solidFill>
                  <a:schemeClr val="tx1"/>
                </a:solidFill>
                <a:latin typeface="+mn-lt"/>
                <a:ea typeface="+mn-ea"/>
                <a:cs typeface="+mn-cs"/>
              </a:rPr>
              <a:t>. T</a:t>
            </a:r>
            <a:r>
              <a:rPr lang="fi-FI" sz="1200" b="0" i="0" u="none" strike="noStrike" kern="1200" baseline="0" dirty="0" smtClean="0">
                <a:solidFill>
                  <a:schemeClr val="tx1"/>
                </a:solidFill>
                <a:latin typeface="+mn-lt"/>
                <a:ea typeface="+mn-ea"/>
                <a:cs typeface="+mn-cs"/>
              </a:rPr>
              <a:t>a</a:t>
            </a:r>
            <a:r>
              <a:rPr lang="fi-FI" sz="1200" b="0" i="0" u="none" strike="noStrike" kern="1200" baseline="0" dirty="0" smtClean="0">
                <a:solidFill>
                  <a:schemeClr val="tx1"/>
                </a:solidFill>
                <a:latin typeface="+mn-lt"/>
                <a:ea typeface="+mn-ea"/>
                <a:cs typeface="+mn-cs"/>
              </a:rPr>
              <a:t>vanomaisia kehävalvonnan ilmaisimia ovat </a:t>
            </a:r>
            <a:r>
              <a:rPr lang="fi-FI" sz="1200" b="0" i="0" u="none" strike="noStrike" kern="1200" baseline="0" dirty="0" err="1" smtClean="0">
                <a:solidFill>
                  <a:schemeClr val="tx1"/>
                </a:solidFill>
                <a:latin typeface="+mn-lt"/>
                <a:ea typeface="+mn-ea"/>
                <a:cs typeface="+mn-cs"/>
              </a:rPr>
              <a:t>IR-valokennopari</a:t>
            </a:r>
            <a:r>
              <a:rPr lang="fi-FI" sz="1200" b="0" i="0" u="none" strike="noStrike" kern="1200" baseline="0" dirty="0" smtClean="0">
                <a:solidFill>
                  <a:schemeClr val="tx1"/>
                </a:solidFill>
                <a:latin typeface="+mn-lt"/>
                <a:ea typeface="+mn-ea"/>
                <a:cs typeface="+mn-cs"/>
              </a:rPr>
              <a:t>, </a:t>
            </a:r>
            <a:r>
              <a:rPr lang="fi-FI" sz="1200" b="0" i="0" u="none" strike="noStrike" kern="1200" baseline="0" dirty="0" err="1" smtClean="0">
                <a:solidFill>
                  <a:schemeClr val="tx1"/>
                </a:solidFill>
                <a:latin typeface="+mn-lt"/>
                <a:ea typeface="+mn-ea"/>
                <a:cs typeface="+mn-cs"/>
              </a:rPr>
              <a:t>IR-verhoilmaisin</a:t>
            </a:r>
            <a:r>
              <a:rPr lang="fi-FI" sz="1200" b="0" i="0" u="none" strike="noStrike" kern="1200" baseline="0" dirty="0" smtClean="0">
                <a:solidFill>
                  <a:schemeClr val="tx1"/>
                </a:solidFill>
                <a:latin typeface="+mn-lt"/>
                <a:ea typeface="+mn-ea"/>
                <a:cs typeface="+mn-cs"/>
              </a:rPr>
              <a:t>, aitavalvontakaapeli, mikroaaltoaita ja kapasitiivinen maakaapeli</a:t>
            </a:r>
            <a:endParaRPr lang="fi-FI" sz="1200" b="0" i="0" u="none" strike="noStrike" kern="1200" baseline="0" dirty="0" smtClean="0">
              <a:solidFill>
                <a:schemeClr val="tx1"/>
              </a:solidFill>
              <a:latin typeface="+mn-lt"/>
              <a:ea typeface="+mn-ea"/>
              <a:cs typeface="+mn-cs"/>
            </a:endParaRP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Kuorivalvonta valvoo rakennuksen ulkokuorta, kuten ovia ja ikkunoita. Kuorivalvonnan avulla havaitaan ulkopuolisten tunkeutuminen rakennuksen sisälle. Kuorivalvonnassa käytettyjä ilmaisimia ovat ovissa käytetyt magneettikoskettimet sekä ikkunoissa olevat lasinrikkoilmaisimet.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Tilavalvonnalla tarkoitetaan rakennuksen sisällä olevien tilojen valvontaa. Tilavalvonta on yleisin käytetty suojausmuoto. Tilavalvonnan hyötyjä ovat esimerkiksi, että tilaan piiloutunut henkilö paljastuu järjestelmän kytkeytyessä päälle ja virhehälytysten vaara on paljon pienempi kuin edellä olevilla suojaustavoilla. Haittapuolena on kuitenkin, että hälytys käynnistyy vasta, kun tunkeutuja on jo sisällä ja aika vastatoimiin on lyhyempi. Tilavalvonta on yleensä toteutettu erilaisilla liiketunnistimilla.</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Kohdevalvonnalla valvotaan yksittäistä kohdetta. Tällaisia kohteita ovat esim. arvokkaat taide-esineet, kassakaapit sekä tietokoneet. Kohdevalvonta havaitsee valvottavan kohteen siirtämisen tai murtamisen. Kohdevalvonnassa käytettyjä ilmaisimia ovat magneettikoskettimet sekä seismiset ilmaisimet</a:t>
            </a:r>
            <a:r>
              <a:rPr lang="fi-FI" sz="1200" b="0" i="0" u="none" strike="noStrike" kern="1200" baseline="0" dirty="0" smtClean="0">
                <a:solidFill>
                  <a:schemeClr val="tx1"/>
                </a:solidFill>
                <a:latin typeface="+mn-lt"/>
                <a:ea typeface="+mn-ea"/>
                <a:cs typeface="+mn-cs"/>
              </a:rPr>
              <a: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Ryöstöilmaisu voidaan toteuttaa monin eri tavoin: se voidaan tehdä kannettavan painikkeen tai kiinteän käsi- tai jalkapainikkeen avulla. Voidaan myös aktivoida antamalla kassalippaasta tietystä lokerosta setelit ryöstäjälle.</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40</a:t>
            </a:fld>
            <a:endParaRPr lang="fi-FI"/>
          </a:p>
        </p:txBody>
      </p:sp>
    </p:spTree>
    <p:extLst>
      <p:ext uri="{BB962C8B-B14F-4D97-AF65-F5344CB8AC3E}">
        <p14:creationId xmlns:p14="http://schemas.microsoft.com/office/powerpoint/2010/main" val="120887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Esimerkiksi paloilmaisinta ja kosteusilmaisinta ei ole viisasta kytkeä samaan silmukkaan sillä vesivahingon sattuessa ei voi tietää onko kyseessä tulipalo vai pelkästään vuotava astianpesukone.</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42</a:t>
            </a:fld>
            <a:endParaRPr lang="fi-FI"/>
          </a:p>
        </p:txBody>
      </p:sp>
    </p:spTree>
    <p:extLst>
      <p:ext uri="{BB962C8B-B14F-4D97-AF65-F5344CB8AC3E}">
        <p14:creationId xmlns:p14="http://schemas.microsoft.com/office/powerpoint/2010/main" val="232533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Mikäli signaalissa tapahtuu vaimenemista, raja-arvon saavutettuaan ilmaisin lähettää hälytystiedon keskukselle.</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Käyttökohteina ovat mm. urheiluhallit, varastot ja historialliset rakennukset. Kiinnitettäessä tulee huomioida tukeva asennusalusta. Asennuksessa tulee lisäksi ottaa huomioon asennuskorkeus, ettei keilan yli tai ali pääse kulkemaan. Linjailmaisin suojaa maksimissaan</a:t>
            </a:r>
          </a:p>
          <a:p>
            <a:r>
              <a:rPr lang="fi-FI" sz="1200" b="0" i="0" u="none" strike="noStrike" kern="1200" baseline="0" dirty="0" smtClean="0">
                <a:solidFill>
                  <a:schemeClr val="tx1"/>
                </a:solidFill>
                <a:latin typeface="+mn-lt"/>
                <a:ea typeface="+mn-ea"/>
                <a:cs typeface="+mn-cs"/>
              </a:rPr>
              <a:t>jopa 100 m x 14 m alueen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43</a:t>
            </a:fld>
            <a:endParaRPr lang="fi-FI"/>
          </a:p>
        </p:txBody>
      </p:sp>
    </p:spTree>
    <p:extLst>
      <p:ext uri="{BB962C8B-B14F-4D97-AF65-F5344CB8AC3E}">
        <p14:creationId xmlns:p14="http://schemas.microsoft.com/office/powerpoint/2010/main" val="3777365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Hälytys syntyy, kun vastaanotin havaitsee tarvittavan suuren muutoksen säteilykentässä. Virhehälytyksiä voi syntyä kasvillisuudesta, kentässä liikkuvasta vedestä, eläimistä jne. Linjailmaisinta ja mikroaaltoaitaa käytetään yleensä kehävalvonnassa.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45</a:t>
            </a:fld>
            <a:endParaRPr lang="fi-FI"/>
          </a:p>
        </p:txBody>
      </p:sp>
    </p:spTree>
    <p:extLst>
      <p:ext uri="{BB962C8B-B14F-4D97-AF65-F5344CB8AC3E}">
        <p14:creationId xmlns:p14="http://schemas.microsoft.com/office/powerpoint/2010/main" val="1569033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Toinen kaapeleista toimii lähetinantennina ja toinen vastaanotinantennina.</a:t>
            </a:r>
          </a:p>
          <a:p>
            <a:r>
              <a:rPr lang="fi-FI" sz="1200" b="0" i="0" u="none" strike="noStrike" kern="1200" baseline="0" dirty="0" smtClean="0">
                <a:solidFill>
                  <a:schemeClr val="tx1"/>
                </a:solidFill>
                <a:latin typeface="+mn-lt"/>
                <a:ea typeface="+mn-ea"/>
                <a:cs typeface="+mn-cs"/>
              </a:rPr>
              <a:t>Kun ihminen tai ajoneuvo kulkee kaapelin ylitse, aiheuttaa se magneettikentässä muutoksen. Kaapeliparin päässä oleva valvontajärjestelmä havaitsee magneettikentässä tapahtuvat muutokset ja tekee hälytyksen sallittujen raja-arvojen ylittyessä. Järjestelmän herkkyyttä voidaan säätää valvontajärjestelmästä. Valvontajärjestelmän hyötyjä ovat, että valvontalinjalla voi olla näköesteitä esim. siirreltäviä kontteja, kuormalavoja tai muita suuria tavaroita,</a:t>
            </a:r>
          </a:p>
          <a:p>
            <a:r>
              <a:rPr lang="fi-FI" sz="1200" b="0" i="0" u="none" strike="noStrike" kern="1200" baseline="0" dirty="0" smtClean="0">
                <a:solidFill>
                  <a:schemeClr val="tx1"/>
                </a:solidFill>
                <a:latin typeface="+mn-lt"/>
                <a:ea typeface="+mn-ea"/>
                <a:cs typeface="+mn-cs"/>
              </a:rPr>
              <a:t>jolloin liiketunnistinta ei voida käyttää. Vuotava kaapeli ei ole myöskään kovin herkkä muuttuville ilmasto-olosuhteille. Asennuksessa tulee kuitenkin ottaa huomioon maan routiminen ja virtaava vesi</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46</a:t>
            </a:fld>
            <a:endParaRPr lang="fi-FI"/>
          </a:p>
        </p:txBody>
      </p:sp>
    </p:spTree>
    <p:extLst>
      <p:ext uri="{BB962C8B-B14F-4D97-AF65-F5344CB8AC3E}">
        <p14:creationId xmlns:p14="http://schemas.microsoft.com/office/powerpoint/2010/main" val="2348470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Turvatasoltaan pinta-asennettava malli on uppoasennettavaa mallia heikompi. Varsinkin pinta-asennettava</a:t>
            </a:r>
          </a:p>
          <a:p>
            <a:r>
              <a:rPr lang="fi-FI" sz="1200" b="0" i="0" u="none" strike="noStrike" kern="1200" baseline="0" dirty="0" smtClean="0">
                <a:solidFill>
                  <a:schemeClr val="tx1"/>
                </a:solidFill>
                <a:latin typeface="+mn-lt"/>
                <a:ea typeface="+mn-ea"/>
                <a:cs typeface="+mn-cs"/>
              </a:rPr>
              <a:t>magneettikosketin tulee aina asentaa valvottavan tilan sisäpuolelle. Magneettikoskettimen toinen osa on liikkuvassa ja toinen kiinteässä osassa valvottavaa kohdetta. Oviasennuksissa magneettiosa asennetaan oveen ja releosa karmiin. Oven avautuessa magneettiosa liikkuu kauemmas releestä ja rele avautuu lähettäen tiedon keskukselle. Magneettikoskettimen valinnassa tulee ottaa huomioon karmin ja oven rakenne sekä magneettiosan ja releosan välinen toimintaetäisyys.</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Magneettikoskettimia on olemassa erilaisia eri ovityypeille. Kuvassa 12 oleva kosketin 1 sopii puu- ja metallioviin. Koskettimet 2 ja 3 ovat metallioviin ja ne on varustettu kiinteällä liitosjohdolla. Koskettimet 4 ja 5 ovat pinta-asennukseen. Numero 6 on tarkoitettu liukuoville </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49</a:t>
            </a:fld>
            <a:endParaRPr lang="fi-FI"/>
          </a:p>
        </p:txBody>
      </p:sp>
    </p:spTree>
    <p:extLst>
      <p:ext uri="{BB962C8B-B14F-4D97-AF65-F5344CB8AC3E}">
        <p14:creationId xmlns:p14="http://schemas.microsoft.com/office/powerpoint/2010/main" val="31367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Estää liikkumisen kielletyillä alueilla ja paljastaa kulkuoikeuksien väärinkäytökset nopeasti.</a:t>
            </a:r>
          </a:p>
          <a:p>
            <a:r>
              <a:rPr lang="fi-FI" dirty="0" smtClean="0"/>
              <a:t>Kadonneista avaimista ja lukkojen uusimisista ei tarvitse kantaa huolta, kun ovat aukeavat ainoastaan henkilökohtaisilla</a:t>
            </a:r>
            <a:r>
              <a:rPr lang="fi-FI" baseline="0" dirty="0" smtClean="0"/>
              <a:t> tunnisteilla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a:t>
            </a:fld>
            <a:endParaRPr lang="fi-FI"/>
          </a:p>
        </p:txBody>
      </p:sp>
    </p:spTree>
    <p:extLst>
      <p:ext uri="{BB962C8B-B14F-4D97-AF65-F5344CB8AC3E}">
        <p14:creationId xmlns:p14="http://schemas.microsoft.com/office/powerpoint/2010/main" val="241732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Lasirikkoilmaisin on välttämätön vakiovaruste korkeaa turvallisuustasoa vaativissa suojauskohteissa. Hälytys tapahtuu jo lasin rikkoutuessa, jolloin tieto ilkivallasta tai murrosta saadaan tavallista nopeammin hälytyskeskukseen tai puhelimeen. Kuunteleva lasirikkoilmaisin soveltuu kohteeseen, jossa on paljon lasipintoja. Lasirikkoilmaisin ei kuitenkaan yksin riitä takaamaan vaadittavaa turvatasoa, vaan sen lisäksi tulee käyttää esim. liikeilmaisimia. Lasirikkoilmaisin on kuitenkin olennainen osa kuorisuojausta. Kohteissa, joissa on hyvä kuorisuojaus,</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Kuunteleva lasirikkoilmaisin kuuntelee lasin rikkoontumisesta syntyviä ääniä. Lasirikkoilmaisimen avulla voidaan valvoa useita laseja yhtä aikaa, kuten kuvassa 14 on esitetty. Se asennetaan yleensä seinään tai kattoon muutaman metrin päähän valvottavasta lasista. Ilmaisin kuuntelee jotain tiettyä tai useampaa taajuutta. Kuunneltavat taajuudet ovat tyypillisesti ultraäänialueella. Asennuksessa tulee ottaa huomioon että lasirikkoilmaisimella tulee olla näköyhteys valvottavaan ikkunaan ikkunan rikkoutumisesta syntyvän paineaallon tunnistamisen takia. Ääniä absorboivat materiaalit, kuten verhot, matot sekä pehmeät huonekalut, vaimentavat</a:t>
            </a:r>
          </a:p>
          <a:p>
            <a:r>
              <a:rPr lang="fi-FI" sz="1200" b="0" i="0" u="none" strike="noStrike" kern="1200" baseline="0" dirty="0" smtClean="0">
                <a:solidFill>
                  <a:schemeClr val="tx1"/>
                </a:solidFill>
                <a:latin typeface="+mn-lt"/>
                <a:ea typeface="+mn-ea"/>
                <a:cs typeface="+mn-cs"/>
              </a:rPr>
              <a:t>ilmaisimen vastaanottamaa ääntä ja paineaaltoa. Tämä tulee ottaa huomioon etenkin käytettäessä ilmaisimen maksimietäisyyttä kuunneltavasta lasista. Kuuntelevan lasirikkoilmaisimen huono puoli on se, että se ei havaitse kovin herkästi siististi tapahtuvaa lasin leikkausta. esim. lasiveitsen avulla saadaan hälytys jo ennen kuin mahdollinen murtautuja on päässyt sisälle valvottuun tilaan</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Inertiailmaisin eli runkoääni-ilmaisin kiinnitetään ikkunan karmiin, ja se reagoi asennusalustansa tärinään. Ilmaisin voi valvoa useita ikkunoita yhtä aikaa, mikäli ne ovat kiinni samassa karmissa. Inertiailmaisimia käytetään myös kohdevalvonnassa esim. ase- ja kassakaappien suojaukseen. Joidenkin valmistajien inertiailmaisimet vaativat toimiakseen analysaattorin. Analysaattori on erillinen laite, joka analysoi ilmaisimen lähettämän signaalin ja tekee tarvittaessa hälytyksen. Analysaattorin herkkyyttä voidaan säätää, jotta voidaan eliminoida ulkopuolisten</a:t>
            </a:r>
          </a:p>
          <a:p>
            <a:r>
              <a:rPr lang="fi-FI" sz="1200" b="0" i="0" u="none" strike="noStrike" kern="1200" baseline="0" dirty="0" smtClean="0">
                <a:solidFill>
                  <a:schemeClr val="tx1"/>
                </a:solidFill>
                <a:latin typeface="+mn-lt"/>
                <a:ea typeface="+mn-ea"/>
                <a:cs typeface="+mn-cs"/>
              </a:rPr>
              <a:t>tekijöiden, esim. liikenteen aiheuttamat tärinät. Kohdeasennuksessa käytetään eri tarkoituksiin suunniteltuja asennuslevyjä.</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50</a:t>
            </a:fld>
            <a:endParaRPr lang="fi-FI"/>
          </a:p>
        </p:txBody>
      </p:sp>
    </p:spTree>
    <p:extLst>
      <p:ext uri="{BB962C8B-B14F-4D97-AF65-F5344CB8AC3E}">
        <p14:creationId xmlns:p14="http://schemas.microsoft.com/office/powerpoint/2010/main" val="393355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PIR passiivinen infrapunailmaisin</a:t>
            </a:r>
          </a:p>
          <a:p>
            <a:r>
              <a:rPr lang="fi-FI" sz="1200" b="0" i="0" u="none" strike="noStrike" kern="1200" baseline="0" dirty="0" err="1" smtClean="0">
                <a:solidFill>
                  <a:schemeClr val="tx1"/>
                </a:solidFill>
                <a:latin typeface="+mn-lt"/>
                <a:ea typeface="+mn-ea"/>
                <a:cs typeface="+mn-cs"/>
              </a:rPr>
              <a:t>anti-masking-toiminto</a:t>
            </a:r>
            <a:r>
              <a:rPr lang="fi-FI" sz="1200" b="0" i="0" u="none" strike="noStrike" kern="1200" baseline="0" dirty="0" smtClean="0">
                <a:solidFill>
                  <a:schemeClr val="tx1"/>
                </a:solidFill>
                <a:latin typeface="+mn-lt"/>
                <a:ea typeface="+mn-ea"/>
                <a:cs typeface="+mn-cs"/>
              </a:rPr>
              <a:t>, joka laukaisee hälytyksen, mikäli ilmaisin yritetään peittää.</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52</a:t>
            </a:fld>
            <a:endParaRPr lang="fi-FI"/>
          </a:p>
        </p:txBody>
      </p:sp>
    </p:spTree>
    <p:extLst>
      <p:ext uri="{BB962C8B-B14F-4D97-AF65-F5344CB8AC3E}">
        <p14:creationId xmlns:p14="http://schemas.microsoft.com/office/powerpoint/2010/main" val="2832490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Kapean keilan kantama</a:t>
            </a:r>
            <a:r>
              <a:rPr lang="fi-FI" baseline="0" dirty="0" smtClean="0"/>
              <a:t> jopa 150 m</a:t>
            </a:r>
          </a:p>
          <a:p>
            <a:r>
              <a:rPr lang="fi-FI" baseline="0" dirty="0" smtClean="0"/>
              <a:t>Leveän keilan kantama n. 10 m</a:t>
            </a:r>
          </a:p>
          <a:p>
            <a:r>
              <a:rPr lang="fi-FI" baseline="0" dirty="0" err="1" smtClean="0"/>
              <a:t>Kattokeilainen</a:t>
            </a:r>
            <a:r>
              <a:rPr lang="fi-FI" baseline="0" dirty="0" smtClean="0"/>
              <a:t> kantama n. 20 m</a:t>
            </a:r>
          </a:p>
          <a:p>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53</a:t>
            </a:fld>
            <a:endParaRPr lang="fi-FI"/>
          </a:p>
        </p:txBody>
      </p:sp>
    </p:spTree>
    <p:extLst>
      <p:ext uri="{BB962C8B-B14F-4D97-AF65-F5344CB8AC3E}">
        <p14:creationId xmlns:p14="http://schemas.microsoft.com/office/powerpoint/2010/main" val="1016489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Kaikkien infrapunailmaisimien herkkyyttä voidaan säätää ja useissa ilmaisimissa on toiminto, joka tunnistaa lemmikkieläimet, ettei niistä syntyisi virhehälytyksiä. Asennuksessa tulee ottaa huomioon, että kaikki liikkuva tekee hälytyksen, joten ilmaisinta ei tule asentaa ikkunaan päin, koska valonsäteetkin voivat tehdä hälytyksen. Muita virhehälytyksen aiheuttajia voivat olla heiluva mainoskyltti, lämpöpatteri, tehokas valaisin tai muu nopean lämpötilanmuutoksen aiheuttaja. Täydellistä joka paikan ilmaisinta ei ole olemassa, ja jokaisella ilmaisimella on</a:t>
            </a:r>
          </a:p>
          <a:p>
            <a:r>
              <a:rPr lang="fi-FI" sz="1200" b="0" i="0" u="none" strike="noStrike" kern="1200" baseline="0" dirty="0" smtClean="0">
                <a:solidFill>
                  <a:schemeClr val="tx1"/>
                </a:solidFill>
                <a:latin typeface="+mn-lt"/>
                <a:ea typeface="+mn-ea"/>
                <a:cs typeface="+mn-cs"/>
              </a:rPr>
              <a:t>omat ympäristölliset rajoituksensa. Yhdistelemällä erilaisia ilmaisimia saadaan luotettavimmat järjestelmät</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54</a:t>
            </a:fld>
            <a:endParaRPr lang="fi-FI"/>
          </a:p>
        </p:txBody>
      </p:sp>
    </p:spTree>
    <p:extLst>
      <p:ext uri="{BB962C8B-B14F-4D97-AF65-F5344CB8AC3E}">
        <p14:creationId xmlns:p14="http://schemas.microsoft.com/office/powerpoint/2010/main" val="244222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Ihmisen liikkuessa valvonta-alueella takaisinheijastuvassa säteilyssä tapahtuu muutoksia ja syntyy hälytys. Tutka asennetaan siten, että mahdollinen liike tapahtuu kohtisuoraan ilmaisimeen nähden</a:t>
            </a:r>
          </a:p>
          <a:p>
            <a:r>
              <a:rPr lang="fi-FI" sz="1200" b="0" i="0" u="none" strike="noStrike" kern="1200" baseline="0" dirty="0" smtClean="0">
                <a:solidFill>
                  <a:schemeClr val="tx1"/>
                </a:solidFill>
                <a:latin typeface="+mn-lt"/>
                <a:ea typeface="+mn-ea"/>
                <a:cs typeface="+mn-cs"/>
              </a:rPr>
              <a:t>Kaikki liikkuva, kuten esim. verhot, voivat aiheuttaa hälytyksen, mutta nopeilla lämpötilan muutoksilla ei ole vaikutusta kuten passiivisilla infrapunailmaisimilla. Oikein asennettuna ja säädettynä mikroaaltoilmaisin on luotettavampi kuin </a:t>
            </a:r>
            <a:r>
              <a:rPr lang="fi-FI" sz="1200" b="0" i="0" u="none" strike="noStrike" kern="1200" baseline="0" dirty="0" err="1" smtClean="0">
                <a:solidFill>
                  <a:schemeClr val="tx1"/>
                </a:solidFill>
                <a:latin typeface="+mn-lt"/>
                <a:ea typeface="+mn-ea"/>
                <a:cs typeface="+mn-cs"/>
              </a:rPr>
              <a:t>PIRilmaisin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55</a:t>
            </a:fld>
            <a:endParaRPr lang="fi-FI"/>
          </a:p>
        </p:txBody>
      </p:sp>
    </p:spTree>
    <p:extLst>
      <p:ext uri="{BB962C8B-B14F-4D97-AF65-F5344CB8AC3E}">
        <p14:creationId xmlns:p14="http://schemas.microsoft.com/office/powerpoint/2010/main" val="3467508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Kapasitanssi</a:t>
            </a:r>
            <a:r>
              <a:rPr lang="fi-FI" baseline="0" dirty="0" smtClean="0"/>
              <a:t> on sähköstaattiseen systeemiin liittyvä suure, joka osoittaa systeemiin latautuneen sähkövarauksen ja systeemin osien välisen sähköisen potentiaalieron suhteen.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59</a:t>
            </a:fld>
            <a:endParaRPr lang="fi-FI"/>
          </a:p>
        </p:txBody>
      </p:sp>
    </p:spTree>
    <p:extLst>
      <p:ext uri="{BB962C8B-B14F-4D97-AF65-F5344CB8AC3E}">
        <p14:creationId xmlns:p14="http://schemas.microsoft.com/office/powerpoint/2010/main" val="4197050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Tyypillisiä</a:t>
            </a:r>
            <a:r>
              <a:rPr lang="fi-FI" baseline="0" dirty="0" smtClean="0"/>
              <a:t> käyttökohteita kassat ja asiakaspalvelupisteet, joissa käsitellään rahaa tai asiakkaiden arkaluontoisia tietoja (KELA)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60</a:t>
            </a:fld>
            <a:endParaRPr lang="fi-FI"/>
          </a:p>
        </p:txBody>
      </p:sp>
    </p:spTree>
    <p:extLst>
      <p:ext uri="{BB962C8B-B14F-4D97-AF65-F5344CB8AC3E}">
        <p14:creationId xmlns:p14="http://schemas.microsoft.com/office/powerpoint/2010/main" val="2678997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Miksi asennetaan yleensä kattoon?</a:t>
            </a:r>
          </a:p>
          <a:p>
            <a:r>
              <a:rPr lang="fi-FI" sz="1200" b="0" i="0" u="none" strike="noStrike" kern="1200" baseline="0" dirty="0" smtClean="0">
                <a:solidFill>
                  <a:schemeClr val="tx1"/>
                </a:solidFill>
                <a:latin typeface="+mn-lt"/>
                <a:ea typeface="+mn-ea"/>
                <a:cs typeface="+mn-cs"/>
              </a:rPr>
              <a:t>koska savu ja lämpö nousevat ylöspäin.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62</a:t>
            </a:fld>
            <a:endParaRPr lang="fi-FI"/>
          </a:p>
        </p:txBody>
      </p:sp>
    </p:spTree>
    <p:extLst>
      <p:ext uri="{BB962C8B-B14F-4D97-AF65-F5344CB8AC3E}">
        <p14:creationId xmlns:p14="http://schemas.microsoft.com/office/powerpoint/2010/main" val="3073035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Lämpötilaan reagoivia tunnistimia voidaan käyttää kohteissa, joissa voi olla normaalistikin savua ja näin ollen savuun reagoivia tunnistimia ei voida käyttää. Tällaisia kohteita ovat esim. hallit, joissa käytetään polttomoottoreita. Lämpötilaan reagoivien tunnistimien huono puoli on se, että ne eivät reagoi savuun ja tulipalo on jo todennäköisesti syttynyt hälytyshetkellä</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63</a:t>
            </a:fld>
            <a:endParaRPr lang="fi-FI"/>
          </a:p>
        </p:txBody>
      </p:sp>
    </p:spTree>
    <p:extLst>
      <p:ext uri="{BB962C8B-B14F-4D97-AF65-F5344CB8AC3E}">
        <p14:creationId xmlns:p14="http://schemas.microsoft.com/office/powerpoint/2010/main" val="3939948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Kun savu pääsee toiseen kammioon, tämän ionivirtaus heikkenee ja ilmaisin tekee hälytyksen</a:t>
            </a:r>
          </a:p>
          <a:p>
            <a:r>
              <a:rPr lang="fi-FI" sz="1200" b="0" i="0" u="none" strike="noStrike" kern="1200" baseline="0" dirty="0" smtClean="0">
                <a:solidFill>
                  <a:schemeClr val="tx1"/>
                </a:solidFill>
                <a:latin typeface="+mn-lt"/>
                <a:ea typeface="+mn-ea"/>
                <a:cs typeface="+mn-cs"/>
              </a:rPr>
              <a:t>Ei saa maalata eikä peittää</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64</a:t>
            </a:fld>
            <a:endParaRPr lang="fi-FI"/>
          </a:p>
        </p:txBody>
      </p:sp>
    </p:spTree>
    <p:extLst>
      <p:ext uri="{BB962C8B-B14F-4D97-AF65-F5344CB8AC3E}">
        <p14:creationId xmlns:p14="http://schemas.microsoft.com/office/powerpoint/2010/main" val="407879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Sisäänkäynnin yhteydessä voi olla myös tallentava kameravalvonta. Kulunvalvonnan voi toteuttaa siten,</a:t>
            </a:r>
            <a:r>
              <a:rPr lang="fi-FI" baseline="0" dirty="0" smtClean="0"/>
              <a:t> että ulkopuoliset eivät pääse henkilöstön mukana tai perässä rakennukseen sisään.</a:t>
            </a:r>
          </a:p>
          <a:p>
            <a:r>
              <a:rPr lang="fi-FI" baseline="0" dirty="0" smtClean="0"/>
              <a:t>Henkilöstön on hyvä olla valppaana ja kysyä yksinään ilman voimassa olevaan henkilö- tai vierailijakorttia kulkevalta henkilöltä hänen asiaansa. Ilman korttia oleva viedään kohteliaasti mutta päättäväisesti sisääntuloaulaan rekisteröitymistä varten. Epäilyttävissä tapauksissa pyydetään turvallisuushenkilöstöä selvittämään vierailun tarkoitus</a:t>
            </a:r>
          </a:p>
          <a:p>
            <a:endParaRPr lang="fi-FI" baseline="0" dirty="0" smtClean="0"/>
          </a:p>
          <a:p>
            <a:r>
              <a:rPr lang="fi-FI" baseline="0" dirty="0" smtClean="0"/>
              <a:t>Vieraan nimi ja hänen edustamansa yritys sekä saapumisaika kirjataan ilmoittautuessa</a:t>
            </a:r>
          </a:p>
          <a:p>
            <a:r>
              <a:rPr lang="fi-FI" baseline="0" dirty="0" smtClean="0"/>
              <a:t>Vieraalle annetaan vierailijatunnus ennen kuin hänet päästetään avoimista tiloista eteenpäin.</a:t>
            </a:r>
          </a:p>
          <a:p>
            <a:r>
              <a:rPr lang="fi-FI" baseline="0" dirty="0" smtClean="0"/>
              <a:t>Vieraiden on pidettävä saamaansa tunnus näkyvissä ja palautettava se aulaan lähtiessään kiinteistöstä, jolloin kirjataan lähtöaika</a:t>
            </a:r>
          </a:p>
          <a:p>
            <a:endParaRPr lang="fi-FI" baseline="0" dirty="0" smtClean="0"/>
          </a:p>
          <a:p>
            <a:r>
              <a:rPr lang="fi-FI" baseline="0" dirty="0" smtClean="0"/>
              <a:t>He ilmoittautuvat henkilöstölle ja pääsevät vasta sen jälkeen rakennukseen sisään. Lastausalueella voi olla </a:t>
            </a:r>
            <a:r>
              <a:rPr lang="fi-FI" baseline="0" smtClean="0"/>
              <a:t>tallentava kameravalvonta.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a:t>
            </a:fld>
            <a:endParaRPr lang="fi-FI"/>
          </a:p>
        </p:txBody>
      </p:sp>
    </p:spTree>
    <p:extLst>
      <p:ext uri="{BB962C8B-B14F-4D97-AF65-F5344CB8AC3E}">
        <p14:creationId xmlns:p14="http://schemas.microsoft.com/office/powerpoint/2010/main" val="472117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Yksinkertaisimmissa käyttölaitteissa on pelkkä näppäimistö ja muutama </a:t>
            </a:r>
            <a:r>
              <a:rPr lang="fi-FI" sz="1200" b="0" i="0" u="none" strike="noStrike" kern="1200" baseline="0" dirty="0" err="1" smtClean="0">
                <a:solidFill>
                  <a:schemeClr val="tx1"/>
                </a:solidFill>
                <a:latin typeface="+mn-lt"/>
                <a:ea typeface="+mn-ea"/>
                <a:cs typeface="+mn-cs"/>
              </a:rPr>
              <a:t>merkkiledi</a:t>
            </a:r>
            <a:r>
              <a:rPr lang="fi-FI" sz="1200" b="0" i="0" u="none" strike="noStrike" kern="1200" baseline="0" dirty="0" smtClean="0">
                <a:solidFill>
                  <a:schemeClr val="tx1"/>
                </a:solidFill>
                <a:latin typeface="+mn-lt"/>
                <a:ea typeface="+mn-ea"/>
                <a:cs typeface="+mn-cs"/>
              </a:rPr>
              <a:t>. Monipuolisimmissa käyttölaitteissa on myös </a:t>
            </a:r>
            <a:r>
              <a:rPr lang="fi-FI" sz="1200" b="0" i="0" u="none" strike="noStrike" kern="1200" baseline="0" dirty="0" err="1" smtClean="0">
                <a:solidFill>
                  <a:schemeClr val="tx1"/>
                </a:solidFill>
                <a:latin typeface="+mn-lt"/>
                <a:ea typeface="+mn-ea"/>
                <a:cs typeface="+mn-cs"/>
              </a:rPr>
              <a:t>lcd-näyttö</a:t>
            </a:r>
            <a:r>
              <a:rPr lang="fi-FI" sz="1200" b="0" i="0" u="none" strike="noStrike" kern="1200" baseline="0" dirty="0" smtClean="0">
                <a:solidFill>
                  <a:schemeClr val="tx1"/>
                </a:solidFill>
                <a:latin typeface="+mn-lt"/>
                <a:ea typeface="+mn-ea"/>
                <a:cs typeface="+mn-cs"/>
              </a:rPr>
              <a:t>, joka helpottaa järjestelmän valikoissa liikkumista ja näin ollen käyttö on hieman helpompaa. Käyttäjät myös kytkevät hälytyslaitteen päälle ja pois käyttölaitteen avulla. Jokaiselle käyttäjälle on yleensä ohjelmoitu oma käyttäjäkoodi, jolla järjestelmää ohjataan. Eri käyttäjille voidaan antaa eri oikeuksia. Esimerkiksi tavallinen käyttäjä ei pääse tekemään asetuksiin muutoksia, vaan vain pääkäyttäjällä on oikeudet tähän.</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Laitteiden sijoittamisessa kannattaa käyttää harkintaa. Ne tulee sijoittaa pois ulkopuolisten näkyvistä, mutta kuitenkin siten, että niiden käyttö ei ole hankalaa. Yleisimpiä asennuspaikkoja ovat sisäänkäyntien läheisyydessä ja työpaikkojen sosiaalitilat. Käyttölaitteet sijoitetaan aina valvotulle alueelle ja järjestelmään ohjelmoidaan sisääntuloviive, jonka aikana hälytysjärjestelmä voidaan kytkeä pois päältä käyttölaitteen avulla, ennen kuin hälytys syntyy. Nykyisin on käytössä myös langattomia avaimenperiä joiden avulla hälytysjärjestelmä voidaan kytkeä päälle ja pois ilman, että tarvitsisi mennä käyttölaitteen luokse.</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67</a:t>
            </a:fld>
            <a:endParaRPr lang="fi-FI"/>
          </a:p>
        </p:txBody>
      </p:sp>
    </p:spTree>
    <p:extLst>
      <p:ext uri="{BB962C8B-B14F-4D97-AF65-F5344CB8AC3E}">
        <p14:creationId xmlns:p14="http://schemas.microsoft.com/office/powerpoint/2010/main" val="4041686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Suomen Vakuutusyhtiöiden Keskusliitto (SVK)</a:t>
            </a:r>
          </a:p>
          <a:p>
            <a:r>
              <a:rPr lang="fi-FI" sz="1200" b="0" i="0" u="none" strike="noStrike" kern="1200" baseline="0" dirty="0" smtClean="0">
                <a:solidFill>
                  <a:schemeClr val="tx1"/>
                </a:solidFill>
                <a:latin typeface="+mn-lt"/>
                <a:ea typeface="+mn-ea"/>
                <a:cs typeface="+mn-cs"/>
              </a:rPr>
              <a:t>Uudet ja vanhat luokitustasot eivät suoraan vastaa toisiaan, mutta karkeasti voidaan sanoa, että taso 1 vastaa vanhaa luokkaa C, taso 2 vastaa vanhaa luokkaa B ja taso 3 vastaa vanhaa luokkaa A.</a:t>
            </a:r>
          </a:p>
          <a:p>
            <a:r>
              <a:rPr lang="fi-FI" sz="1200" b="0" i="0" u="none" strike="noStrike" kern="1200" baseline="0" dirty="0" smtClean="0">
                <a:solidFill>
                  <a:schemeClr val="tx1"/>
                </a:solidFill>
                <a:latin typeface="+mn-lt"/>
                <a:ea typeface="+mn-ea"/>
                <a:cs typeface="+mn-cs"/>
              </a:rPr>
              <a:t>Pois lukien langattomat laitteet</a:t>
            </a:r>
          </a:p>
          <a:p>
            <a:r>
              <a:rPr lang="fi-FI" sz="1200" b="0" i="0" u="none" strike="noStrike" kern="1200" baseline="0" dirty="0" smtClean="0">
                <a:solidFill>
                  <a:schemeClr val="tx1"/>
                </a:solidFill>
                <a:latin typeface="+mn-lt"/>
                <a:ea typeface="+mn-ea"/>
                <a:cs typeface="+mn-cs"/>
              </a:rPr>
              <a:t>Rikosilmoitinkeskuksen tulee aina sisältää varakäyntiakun, jonka avulla järjestelmä pysyy toimintatilassa sähkökatkosten aikana</a:t>
            </a:r>
          </a:p>
          <a:p>
            <a:r>
              <a:rPr lang="fi-FI" sz="1200" b="0" i="0" u="none" strike="noStrike" kern="1200" baseline="0" dirty="0" smtClean="0">
                <a:solidFill>
                  <a:schemeClr val="tx1"/>
                </a:solidFill>
                <a:latin typeface="+mn-lt"/>
                <a:ea typeface="+mn-ea"/>
                <a:cs typeface="+mn-cs"/>
              </a:rPr>
              <a:t>Keskus tulee aina sijoittaa mahdollisimman turvalliseen paikkaan jonne on ulkopuolisista pääsy estetty. Keskus on myös aina metallisen lukollisen kaapin sisällä</a:t>
            </a:r>
            <a:r>
              <a:rPr lang="fi-FI" sz="1200" b="0" i="0" u="none" strike="noStrike" kern="1200" baseline="0" dirty="0" smtClean="0">
                <a:solidFill>
                  <a:schemeClr val="tx1"/>
                </a:solidFill>
                <a:latin typeface="+mn-lt"/>
                <a:ea typeface="+mn-ea"/>
                <a:cs typeface="+mn-cs"/>
              </a:rPr>
              <a:t>.</a:t>
            </a:r>
          </a:p>
          <a:p>
            <a:r>
              <a:rPr lang="fi-FI" sz="1200" b="0" i="0" u="none" strike="noStrike" kern="1200" baseline="0" dirty="0" smtClean="0">
                <a:solidFill>
                  <a:schemeClr val="tx1"/>
                </a:solidFill>
                <a:latin typeface="+mn-lt"/>
                <a:ea typeface="+mn-ea"/>
                <a:cs typeface="+mn-cs"/>
              </a:rPr>
              <a:t>24 h, joka sisältää 5 minuutin hälytysjakson. Akun mitoituksessa otetaan huomiota keskuksen virrankulutuksen lisäksi kaikkien ilmaisimien kulutus valvontatilassa ja yksi hälytystila</a:t>
            </a:r>
          </a:p>
          <a:p>
            <a:r>
              <a:rPr lang="fi-FI" sz="1200" b="0" i="0" u="none" strike="noStrike" kern="1200" baseline="0" dirty="0" smtClean="0">
                <a:solidFill>
                  <a:schemeClr val="tx1"/>
                </a:solidFill>
                <a:latin typeface="+mn-lt"/>
                <a:ea typeface="+mn-ea"/>
                <a:cs typeface="+mn-cs"/>
              </a:rPr>
              <a:t>Keskus tulee sijoittaa valvottuun, turvalliseen, ulkopuolisilta suojattuun paikkaan, johon vain kiinteistön henkilöstöllä on pääsy.</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68</a:t>
            </a:fld>
            <a:endParaRPr lang="fi-FI"/>
          </a:p>
        </p:txBody>
      </p:sp>
    </p:spTree>
    <p:extLst>
      <p:ext uri="{BB962C8B-B14F-4D97-AF65-F5344CB8AC3E}">
        <p14:creationId xmlns:p14="http://schemas.microsoft.com/office/powerpoint/2010/main" val="2914260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Murtosilmukkaan kytketään esim. lasinrikkoilmaisimet, jotka aiheuttavat hälytyksen heti, kun ilmaisin on tehnyt hälytyksen. Murtosilmukkaan kytketään myös paloilmaisimet ja kosteusilmaisimet, mikäli niille ei ole keskuksessa erillistä paikkaa. Murtosilmukka kytkeytyy päälle aina, kun rikosilmoitinjärjestelmä on valvontatilassa.</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Sabotaasisilmukka valvoo ilmaisimiin ja kytkentöihin kohdistuvaa ilkivaltaa. Se tekee hälytyksen esim. silloin, kun liikeilmaisimen koteloa yritetään aukaista. Sabotaasisilmukka on aina</a:t>
            </a:r>
          </a:p>
          <a:p>
            <a:r>
              <a:rPr lang="fi-FI" sz="1200" b="0" i="0" u="none" strike="noStrike" kern="1200" baseline="0" dirty="0" smtClean="0">
                <a:solidFill>
                  <a:schemeClr val="tx1"/>
                </a:solidFill>
                <a:latin typeface="+mn-lt"/>
                <a:ea typeface="+mn-ea"/>
                <a:cs typeface="+mn-cs"/>
              </a:rPr>
              <a:t>Valvontatilassa.</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Ryöstösilmukkaan kytketään ryöstöpainikkeet. Kun ryöstöpainiketta painetaan, ryöstösilmukka havaitsee tämän, ja keskus tekee hälytyksen ennalta ohjelmoituun tahoon esim. Vartiointiliikkeeseen. Ryöstösilmukka ei aiheuta paikallishälytystä.</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Viivesilmukkaan kytketään sellaiset ilmaisimet, joiden kytkeytyminen ei aiheuta heti hälytystä. Tällainen on esim. pääovessa oleva magneettikytkin. Mikäli järjestelmää ei kytketä pois päältä ennalta ohjelmoidun sisääntuloviiveen aikana, järjestelmä tekee hälytyksen. Kuvassa on sabotaasisuojalla varustettuja silmukoita.</a:t>
            </a:r>
          </a:p>
          <a:p>
            <a:endParaRPr lang="fi-FI" sz="1200" b="0" i="0" u="none" strike="noStrike" kern="1200" baseline="0" dirty="0" smtClean="0">
              <a:solidFill>
                <a:schemeClr val="tx1"/>
              </a:solidFill>
              <a:latin typeface="+mn-lt"/>
              <a:ea typeface="+mn-ea"/>
              <a:cs typeface="+mn-cs"/>
            </a:endParaRPr>
          </a:p>
          <a:p>
            <a:endParaRPr lang="fi-FI" sz="1200" b="0" i="0" u="none" strike="noStrike" kern="1200" baseline="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70</a:t>
            </a:fld>
            <a:endParaRPr lang="fi-FI"/>
          </a:p>
        </p:txBody>
      </p:sp>
    </p:spTree>
    <p:extLst>
      <p:ext uri="{BB962C8B-B14F-4D97-AF65-F5344CB8AC3E}">
        <p14:creationId xmlns:p14="http://schemas.microsoft.com/office/powerpoint/2010/main" val="2542899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Laadukkaimmissa langattomissa järjestelmissä siirtoyhteys on kaksisuuntainen, jolloin lähettävä ilmaisin saa vahvistuksen, että lähetys on mennyt vastaanottimelle perille. </a:t>
            </a:r>
            <a:r>
              <a:rPr lang="fi-FI" dirty="0" err="1" smtClean="0"/>
              <a:t>Miläli</a:t>
            </a:r>
            <a:r>
              <a:rPr lang="fi-FI" dirty="0" smtClean="0"/>
              <a:t> vastausta ei saada, viesti lähetetään</a:t>
            </a:r>
            <a:r>
              <a:rPr lang="fi-FI" baseline="0" dirty="0" smtClean="0"/>
              <a:t> uudelleen. Samoin voidaan hyödyntää se, että langaton lähetin on lepotilassa, mikäli sen silmukka ei ole valvottu</a:t>
            </a:r>
          </a:p>
          <a:p>
            <a:r>
              <a:rPr lang="fi-FI" baseline="0" dirty="0" smtClean="0"/>
              <a:t>Hälytysjärjestelmille on varattu oma, 868 MHz:n </a:t>
            </a:r>
            <a:r>
              <a:rPr lang="fi-FI" baseline="0" dirty="0" err="1" smtClean="0"/>
              <a:t>taajuuskastansa</a:t>
            </a:r>
            <a:r>
              <a:rPr lang="fi-FI" baseline="0" dirty="0" smtClean="0"/>
              <a:t>, vanhassa 433 MHz:n taajuuskaistalla toimi muutakin liikennettä (lämpömittarit, autotallin avaimet autohälyttimet), joten ne saattavat häiritä langatonta murtoilmaisujärjestelmää.</a:t>
            </a:r>
          </a:p>
          <a:p>
            <a:r>
              <a:rPr lang="fi-FI" baseline="0" dirty="0" smtClean="0"/>
              <a:t>Kantama vaihtelee melkoisesti ja riippuu kohteen rakenteesta. Tyypillinen kantama on 10-100 m</a:t>
            </a:r>
          </a:p>
          <a:p>
            <a:r>
              <a:rPr lang="fi-FI" baseline="0" dirty="0" smtClean="0"/>
              <a:t>Mukana kannettavia hälytyspainikkeita käytetään yksin työskentelevien apuvälineinä vaarallisissa työympäristöissä, esim. </a:t>
            </a:r>
            <a:r>
              <a:rPr lang="fi-FI" baseline="0" dirty="0" smtClean="0"/>
              <a:t>T</a:t>
            </a:r>
            <a:r>
              <a:rPr lang="fi-FI" baseline="0" dirty="0" smtClean="0"/>
              <a:t>eollisuudessa, mielisairaaloissa ja vankeinhoitolaitoksissa.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72</a:t>
            </a:fld>
            <a:endParaRPr lang="fi-FI"/>
          </a:p>
        </p:txBody>
      </p:sp>
    </p:spTree>
    <p:extLst>
      <p:ext uri="{BB962C8B-B14F-4D97-AF65-F5344CB8AC3E}">
        <p14:creationId xmlns:p14="http://schemas.microsoft.com/office/powerpoint/2010/main" val="3635034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Kuvan</a:t>
            </a:r>
            <a:r>
              <a:rPr lang="fi-FI" baseline="0" dirty="0" smtClean="0"/>
              <a:t> 1 silmukassa sama kaapelilenkki toimii sabotaasi- ja murtosilmukkana</a:t>
            </a:r>
          </a:p>
          <a:p>
            <a:r>
              <a:rPr lang="fi-FI" baseline="0" dirty="0" smtClean="0"/>
              <a:t>Kuvan 2 silmukassa on yhteinen sabotaasisilmukka, jolla suojataan kytkentäkotelot ja ilmaisimet. Silmukat päättyvät silmukkapäätteeseen</a:t>
            </a:r>
          </a:p>
          <a:p>
            <a:r>
              <a:rPr lang="fi-FI" baseline="0" dirty="0" smtClean="0"/>
              <a:t>Kuvan 3 silmukoilla on silmukkakohtainen sabotaasisilmukka</a:t>
            </a:r>
          </a:p>
          <a:p>
            <a:r>
              <a:rPr lang="fi-FI" baseline="0" dirty="0" smtClean="0"/>
              <a:t>Kuvassa 4 on osoitteellinen silmukka, joka sisältää useita ilmaisimia, jotka liittyvät silmukkaan osoiteyksiköillä. Silmukan (eli linjan) koko osoitekapasiteettia ei kannata käyttää täysin, vaan siihen on suositeltavaa jättää laajennusvaraa.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73</a:t>
            </a:fld>
            <a:endParaRPr lang="fi-FI"/>
          </a:p>
        </p:txBody>
      </p:sp>
    </p:spTree>
    <p:extLst>
      <p:ext uri="{BB962C8B-B14F-4D97-AF65-F5344CB8AC3E}">
        <p14:creationId xmlns:p14="http://schemas.microsoft.com/office/powerpoint/2010/main" val="2513906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Osoitteellisen</a:t>
            </a:r>
            <a:r>
              <a:rPr lang="fi-FI" baseline="0" dirty="0" smtClean="0"/>
              <a:t> järjestelmän kaapelointiperiaate</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74</a:t>
            </a:fld>
            <a:endParaRPr lang="fi-FI"/>
          </a:p>
        </p:txBody>
      </p:sp>
    </p:spTree>
    <p:extLst>
      <p:ext uri="{BB962C8B-B14F-4D97-AF65-F5344CB8AC3E}">
        <p14:creationId xmlns:p14="http://schemas.microsoft.com/office/powerpoint/2010/main" val="2910581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smtClean="0">
                <a:solidFill>
                  <a:schemeClr val="tx1"/>
                </a:solidFill>
                <a:latin typeface="+mn-lt"/>
                <a:ea typeface="+mn-ea"/>
                <a:cs typeface="+mn-cs"/>
              </a:rPr>
              <a:t>Melkein kaikissa rikosilmoitusjärjestelmissä käytetään paikallishälyttimiä. Paikallishälyttimiä ovat esimerkiksi sireenit ja vilkkuvat valot. Joissakin tapauksissa rikosilmoitusjärjestelmän</a:t>
            </a:r>
          </a:p>
          <a:p>
            <a:r>
              <a:rPr lang="fi-FI" sz="1200" b="0" i="0" u="none" strike="noStrike" kern="1200" baseline="0" dirty="0" smtClean="0">
                <a:solidFill>
                  <a:schemeClr val="tx1"/>
                </a:solidFill>
                <a:latin typeface="+mn-lt"/>
                <a:ea typeface="+mn-ea"/>
                <a:cs typeface="+mn-cs"/>
              </a:rPr>
              <a:t>käyttäjä ei halua, että syntyy paikallishälytystä. Tällaisessa tapauksessa hälytys siirtyy suoraan esimerkiksi käyttäjän gsm-puhelimeen ja murtovarkaan kiinnijäämisen todennäköisyys on</a:t>
            </a:r>
          </a:p>
          <a:p>
            <a:r>
              <a:rPr lang="fi-FI" sz="1200" b="0" i="0" u="none" strike="noStrike" kern="1200" baseline="0" dirty="0" smtClean="0">
                <a:solidFill>
                  <a:schemeClr val="tx1"/>
                </a:solidFill>
                <a:latin typeface="+mn-lt"/>
                <a:ea typeface="+mn-ea"/>
                <a:cs typeface="+mn-cs"/>
              </a:rPr>
              <a:t>suurempi, sillä hän ei huomaa hälytysjärjestelmän olemassaoloa. Paikallishälyttimen tarkoituksena on herättää huomiota valvottavan kohteen ympäristössä, jolloin ulkopuoliset havaitsevat</a:t>
            </a:r>
          </a:p>
          <a:p>
            <a:r>
              <a:rPr lang="fi-FI" sz="1200" b="0" i="0" u="none" strike="noStrike" kern="1200" baseline="0" dirty="0" smtClean="0">
                <a:solidFill>
                  <a:schemeClr val="tx1"/>
                </a:solidFill>
                <a:latin typeface="+mn-lt"/>
                <a:ea typeface="+mn-ea"/>
                <a:cs typeface="+mn-cs"/>
              </a:rPr>
              <a:t>hälytyksen ja voivat hälyttää paikalle apua ja ottaa mahdollisia tuntomerkkejä tunkeutujasta. Kovaääninen sireeni myös usein karkottaa tunkeutujat pois paikalta jo heti hälytyksen</a:t>
            </a:r>
          </a:p>
          <a:p>
            <a:r>
              <a:rPr lang="fi-FI" sz="1200" b="0" i="0" u="none" strike="noStrike" kern="1200" baseline="0" dirty="0" smtClean="0">
                <a:solidFill>
                  <a:schemeClr val="tx1"/>
                </a:solidFill>
                <a:latin typeface="+mn-lt"/>
                <a:ea typeface="+mn-ea"/>
                <a:cs typeface="+mn-cs"/>
              </a:rPr>
              <a:t>synnyttyä</a:t>
            </a:r>
            <a:r>
              <a:rPr lang="fi-FI" sz="1200" b="0" i="0" u="none" strike="noStrike" kern="1200" baseline="0" dirty="0" smtClean="0">
                <a:solidFill>
                  <a:schemeClr val="tx1"/>
                </a:solidFill>
                <a:latin typeface="+mn-lt"/>
                <a:ea typeface="+mn-ea"/>
                <a:cs typeface="+mn-cs"/>
              </a:rPr>
              <a: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Paikallishälytyslaitteet, niiden kaapelit ja jännitteensyöttö tulee asentaa siten, että niitä ei voida sabotoida. Jotkin sireenit on varustettu akulla, jolloin sireeni jatkaa toimintaansa, vaikka ei saisikaan ulkoista käyttöjännitettä.</a:t>
            </a:r>
            <a:endParaRPr lang="fi-FI" sz="1200" b="0" i="0" u="none" strike="noStrike" kern="1200" baseline="0" dirty="0" smtClean="0">
              <a:solidFill>
                <a:schemeClr val="tx1"/>
              </a:solidFill>
              <a:latin typeface="+mn-lt"/>
              <a:ea typeface="+mn-ea"/>
              <a:cs typeface="+mn-cs"/>
            </a:endParaRP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Hälytyksensiirtolaitteita käytetään, mikäli halutaan käyttää äänetöntä hälytystä, tai halutaan että paikallishälytyksen lisäksi hälytys siirtyy esim. järjestelmän haltijalle tai vartiointiliikkeeseen. Hälytyksensiirtoperiaatteita on kaksi, valvottu yhteys ja valvomaton yhteys. Valvottu yhteys on koko ajan auki esim. vartiointiliikkeeseen, joten yhteyden häiriöistä saadaan heti tieto. Valvomaton yhteys toteutetaan yleensä robottipuhelimen avulla. Robottipuhelin on kytketty puhelinlinjaan tai gsm-verkkoon. Puhelinverkkoon kytketyn robottipuhelin vaarana on kuitenkin hajota ukkosen takia. Gsm-verkon avulla toimiva robottipuhelin voi lähettää tiedon hälytyksestä muutamaan ennalta määritettyyn puhelinnumeroon tekstiviestillä tai soittamalla. Joissakin robottipuhelimissa on mikrofoni, jonka avulla voi kuunnella valvottavassa kohteessa syntyviä ääniä. Valvomattoman yhteyden ylläpitokustannukset ovat pienemmät</a:t>
            </a:r>
          </a:p>
          <a:p>
            <a:r>
              <a:rPr lang="fi-FI" sz="1200" b="0" i="0" u="none" strike="noStrike" kern="1200" baseline="0" dirty="0" smtClean="0">
                <a:solidFill>
                  <a:schemeClr val="tx1"/>
                </a:solidFill>
                <a:latin typeface="+mn-lt"/>
                <a:ea typeface="+mn-ea"/>
                <a:cs typeface="+mn-cs"/>
              </a:rPr>
              <a:t>sillä laskua ei tule kuin hälyttävistä puheluista ja tekstiviesteistä, mutta valvottu yhteys on turvallisempi. Kuvassa 24 on paikallishälyttimiä ja gsm-robottipuhelin</a:t>
            </a:r>
            <a:r>
              <a:rPr lang="fi-FI" sz="1200" b="0" i="0" u="none" strike="noStrike" kern="1200" baseline="0" dirty="0" smtClean="0">
                <a:solidFill>
                  <a:schemeClr val="tx1"/>
                </a:solidFill>
                <a:latin typeface="+mn-lt"/>
                <a:ea typeface="+mn-ea"/>
                <a:cs typeface="+mn-cs"/>
              </a:rPr>
              <a:t>.</a:t>
            </a:r>
          </a:p>
          <a:p>
            <a:endParaRPr lang="fi-FI"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Siirrettäviä tietoja ovat:</a:t>
            </a:r>
          </a:p>
          <a:p>
            <a:pPr marL="171450" indent="-171450">
              <a:buFontTx/>
              <a:buChar char="-"/>
            </a:pPr>
            <a:r>
              <a:rPr lang="fi-FI" sz="1200" b="0" i="0" u="none" strike="noStrike" kern="1200" baseline="0" dirty="0" smtClean="0">
                <a:solidFill>
                  <a:schemeClr val="tx1"/>
                </a:solidFill>
                <a:latin typeface="+mn-lt"/>
                <a:ea typeface="+mn-ea"/>
                <a:cs typeface="+mn-cs"/>
              </a:rPr>
              <a:t>hälytykset: murto, ryöstö, sabotaasi, vikatila</a:t>
            </a:r>
          </a:p>
          <a:p>
            <a:pPr marL="171450" indent="-171450">
              <a:buFontTx/>
              <a:buChar char="-"/>
            </a:pPr>
            <a:r>
              <a:rPr lang="fi-FI" sz="1200" b="0" i="0" u="none" strike="noStrike" kern="1200" baseline="0" dirty="0" err="1" smtClean="0">
                <a:solidFill>
                  <a:schemeClr val="tx1"/>
                </a:solidFill>
                <a:latin typeface="+mn-lt"/>
                <a:ea typeface="+mn-ea"/>
                <a:cs typeface="+mn-cs"/>
              </a:rPr>
              <a:t>Päälle-</a:t>
            </a:r>
            <a:r>
              <a:rPr lang="fi-FI" sz="1200" b="0" i="0" u="none" strike="noStrike" kern="1200" baseline="0" dirty="0" smtClean="0">
                <a:solidFill>
                  <a:schemeClr val="tx1"/>
                </a:solidFill>
                <a:latin typeface="+mn-lt"/>
                <a:ea typeface="+mn-ea"/>
                <a:cs typeface="+mn-cs"/>
              </a:rPr>
              <a:t> ja poiskytkennät</a:t>
            </a:r>
          </a:p>
          <a:p>
            <a:pPr marL="171450" indent="-171450">
              <a:buFontTx/>
              <a:buChar char="-"/>
            </a:pPr>
            <a:r>
              <a:rPr lang="fi-FI" sz="1200" b="0" i="0" u="none" strike="noStrike" kern="1200" baseline="0" dirty="0" smtClean="0">
                <a:solidFill>
                  <a:schemeClr val="tx1"/>
                </a:solidFill>
                <a:latin typeface="+mn-lt"/>
                <a:ea typeface="+mn-ea"/>
                <a:cs typeface="+mn-cs"/>
              </a:rPr>
              <a:t>testitiedot</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75</a:t>
            </a:fld>
            <a:endParaRPr lang="fi-FI"/>
          </a:p>
        </p:txBody>
      </p:sp>
    </p:spTree>
    <p:extLst>
      <p:ext uri="{BB962C8B-B14F-4D97-AF65-F5344CB8AC3E}">
        <p14:creationId xmlns:p14="http://schemas.microsoft.com/office/powerpoint/2010/main" val="4033506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Hilavitkutin.com</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76</a:t>
            </a:fld>
            <a:endParaRPr lang="fi-FI"/>
          </a:p>
        </p:txBody>
      </p:sp>
    </p:spTree>
    <p:extLst>
      <p:ext uri="{BB962C8B-B14F-4D97-AF65-F5344CB8AC3E}">
        <p14:creationId xmlns:p14="http://schemas.microsoft.com/office/powerpoint/2010/main" val="218102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Kaapelien asennuksessa tulee noudattaa viranomaismääräyksiä, </a:t>
            </a:r>
            <a:r>
              <a:rPr lang="fi-FI" dirty="0" err="1" smtClean="0"/>
              <a:t>FK:n</a:t>
            </a:r>
            <a:r>
              <a:rPr lang="fi-FI" dirty="0" smtClean="0"/>
              <a:t> ohjeita ja yleisesti hyväksyttyjä asennustapoja. Heikkovirtakaapelit eri kaapelihyllyille kuin vahvavirtakaapelit.</a:t>
            </a:r>
            <a:r>
              <a:rPr lang="fi-FI" baseline="0" dirty="0" smtClean="0"/>
              <a:t> Kaapelit merkataan molemmista päistään </a:t>
            </a:r>
            <a:r>
              <a:rPr lang="fi-FI" baseline="0" dirty="0" err="1" smtClean="0"/>
              <a:t>ST-kortein</a:t>
            </a:r>
            <a:endParaRPr lang="fi-FI" baseline="0" dirty="0" smtClean="0"/>
          </a:p>
          <a:p>
            <a:r>
              <a:rPr lang="fi-FI" baseline="0" dirty="0" smtClean="0"/>
              <a:t>Kaapelit tulee asentaa siten, että ne päättyvät mahdollisimman lähelle ilmaisimen </a:t>
            </a:r>
            <a:r>
              <a:rPr lang="fi-FI" baseline="0" dirty="0" err="1" smtClean="0"/>
              <a:t>lopulllista</a:t>
            </a:r>
            <a:r>
              <a:rPr lang="fi-FI" baseline="0" dirty="0" smtClean="0"/>
              <a:t> sijoituspaikkaa</a:t>
            </a:r>
          </a:p>
          <a:p>
            <a:r>
              <a:rPr lang="fi-FI" baseline="0" dirty="0" smtClean="0"/>
              <a:t>Maakaapeliasennuksissa on käytettävä putkitusta tai kourusuojaa. Putkeen asennettaessa apuvetopaikkoja on oltava 50-100 metrin välein.</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82</a:t>
            </a:fld>
            <a:endParaRPr lang="fi-FI"/>
          </a:p>
        </p:txBody>
      </p:sp>
    </p:spTree>
    <p:extLst>
      <p:ext uri="{BB962C8B-B14F-4D97-AF65-F5344CB8AC3E}">
        <p14:creationId xmlns:p14="http://schemas.microsoft.com/office/powerpoint/2010/main" val="3788119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Rappukäytävien ylipaine</a:t>
            </a:r>
            <a:r>
              <a:rPr lang="fi-FI" baseline="0" dirty="0" smtClean="0"/>
              <a:t> ja ilmastoinnin katkaisu</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92</a:t>
            </a:fld>
            <a:endParaRPr lang="fi-FI"/>
          </a:p>
        </p:txBody>
      </p:sp>
    </p:spTree>
    <p:extLst>
      <p:ext uri="{BB962C8B-B14F-4D97-AF65-F5344CB8AC3E}">
        <p14:creationId xmlns:p14="http://schemas.microsoft.com/office/powerpoint/2010/main" val="24755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Näitä tekijöitä ovat suojattavien alueiden sijainti ja henkilöstön liikkuminen rakennuksessa eri vuorokauden aikoina sekä liikennejärjestelyt,</a:t>
            </a:r>
            <a:r>
              <a:rPr lang="fi-FI" baseline="0" dirty="0" smtClean="0"/>
              <a:t> vierailijakäytännöt, tavaran toimitukset, ulkopuoliset palvelun tuottajat jne.</a:t>
            </a:r>
          </a:p>
          <a:p>
            <a:r>
              <a:rPr lang="fi-FI" baseline="0" dirty="0" smtClean="0"/>
              <a:t>Turvasuunnitelman pohjalta voidaan tehdä kustannusarviot tarvittavista turvajärjestelyistä ja hankittavista järjestelmistä sekä päättää hankinnan laajuudesta ja hankintamenettelyistä. Lisäksi suunnitelma toimii jatkossa työkaluna turvallisuutta kehitettäessä ja tavoitteita tarkistettaessa</a:t>
            </a:r>
          </a:p>
          <a:p>
            <a:endParaRPr lang="fi-FI" baseline="0" dirty="0" smtClean="0"/>
          </a:p>
          <a:p>
            <a:r>
              <a:rPr lang="mr-IN" baseline="0" dirty="0" smtClean="0"/>
              <a:t>…</a:t>
            </a:r>
            <a:r>
              <a:rPr lang="fi-FI" baseline="0" dirty="0" smtClean="0"/>
              <a:t> erillisen projektiryhmän tukemana. Kaikkien henkilöstöryhmien näkökohtien huomioon ottaminen on välttämätöntä, jotta hankkeen toteutus sujuisi mahdollisimman helposti ja tietoisuus turvallisuuden parantamiseksi omaksuttaisiin kaikkialla organisaatiossa. </a:t>
            </a:r>
          </a:p>
          <a:p>
            <a:endParaRPr lang="fi-FI" baseline="0" dirty="0" smtClean="0"/>
          </a:p>
          <a:p>
            <a:r>
              <a:rPr lang="fi-FI" baseline="0" dirty="0" smtClean="0"/>
              <a:t>Eritoten ST 603.16, 603.17 ja 603.18 myös 663.44 ja 663.45</a:t>
            </a:r>
          </a:p>
          <a:p>
            <a:r>
              <a:rPr lang="fi-FI" dirty="0" smtClean="0"/>
              <a:t>16: Tasoluokitusohjeiston soveltaminen, tietoturvallisuus</a:t>
            </a:r>
          </a:p>
          <a:p>
            <a:r>
              <a:rPr lang="fi-FI" dirty="0" smtClean="0"/>
              <a:t>17: Tietoturvallisuuden tasoluokitusohje, liike- ja toimistokiinteistöt</a:t>
            </a:r>
          </a:p>
          <a:p>
            <a:r>
              <a:rPr lang="fi-FI" dirty="0" smtClean="0"/>
              <a:t>18:</a:t>
            </a:r>
            <a:r>
              <a:rPr lang="fi-FI" baseline="0" dirty="0" smtClean="0"/>
              <a:t> Tietoturvallisuuden tasoluokitusohje, asuinkiinteistöt</a:t>
            </a:r>
          </a:p>
          <a:p>
            <a:r>
              <a:rPr lang="fi-FI" baseline="0" dirty="0" smtClean="0"/>
              <a:t>44: Kulunvalvontajärjestelmän toteutuspöytäkirja</a:t>
            </a:r>
          </a:p>
          <a:p>
            <a:r>
              <a:rPr lang="fi-FI" dirty="0" smtClean="0"/>
              <a:t>45: Murtoilmaisujärjestelmän toteutuspöytäkirja</a:t>
            </a:r>
          </a:p>
        </p:txBody>
      </p:sp>
      <p:sp>
        <p:nvSpPr>
          <p:cNvPr id="4" name="Dian numeron paikkamerkki 3"/>
          <p:cNvSpPr>
            <a:spLocks noGrp="1"/>
          </p:cNvSpPr>
          <p:nvPr>
            <p:ph type="sldNum" sz="quarter" idx="10"/>
          </p:nvPr>
        </p:nvSpPr>
        <p:spPr/>
        <p:txBody>
          <a:bodyPr/>
          <a:lstStyle/>
          <a:p>
            <a:fld id="{9B33FF1E-1973-AC4E-9AAB-47CE206C219B}" type="slidenum">
              <a:rPr lang="fi-FI" smtClean="0"/>
              <a:t>8</a:t>
            </a:fld>
            <a:endParaRPr lang="fi-FI"/>
          </a:p>
        </p:txBody>
      </p:sp>
    </p:spTree>
    <p:extLst>
      <p:ext uri="{BB962C8B-B14F-4D97-AF65-F5344CB8AC3E}">
        <p14:creationId xmlns:p14="http://schemas.microsoft.com/office/powerpoint/2010/main" val="397840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Tekniset järjestelmät helpottavat pääsyn hallinnassa, mutta vain oikein käytettynä niistä saadaan täysi hyöty. Kaikkien osa-alueiden käyttö pitää suunnitella ja resursoida.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9</a:t>
            </a:fld>
            <a:endParaRPr lang="fi-FI"/>
          </a:p>
        </p:txBody>
      </p:sp>
    </p:spTree>
    <p:extLst>
      <p:ext uri="{BB962C8B-B14F-4D97-AF65-F5344CB8AC3E}">
        <p14:creationId xmlns:p14="http://schemas.microsoft.com/office/powerpoint/2010/main" val="372358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Näiden järjestelmien osalta pääsynhallinnan suunnittelu alkaa siitä, että puntaroidaan ja määritellään, mitkä ovet, portit ja puomit varustetaan kulunvalvontatekniikalla ja </a:t>
            </a:r>
            <a:r>
              <a:rPr lang="fi-FI" dirty="0" err="1" smtClean="0"/>
              <a:t>mitkaä</a:t>
            </a:r>
            <a:r>
              <a:rPr lang="fi-FI" dirty="0" smtClean="0"/>
              <a:t> avainjärjestelmän tekniikalla. Kannattaa kuitenkin huomioida, että nykyaikaiset elektromekaaniset avainjärjestelmät sisältävät monia kulunvalvontajärjestelmille tyypillisiä hallintaominaisuuksia.</a:t>
            </a:r>
          </a:p>
          <a:p>
            <a:endParaRPr lang="fi-FI" dirty="0" smtClean="0"/>
          </a:p>
          <a:p>
            <a:r>
              <a:rPr lang="fi-FI" dirty="0" smtClean="0"/>
              <a:t>Kulunvalvontaovia valittaessa tulee miettiä, miten avainjärjestelmän avaimien määrää voidaan minimoida.</a:t>
            </a:r>
            <a:r>
              <a:rPr lang="fi-FI" baseline="0" dirty="0" smtClean="0"/>
              <a:t> Joskus voi olla perusteltua toteuttaa kulunvalvonta kaikille lukittaville oville. Tällöin pääsynhallinnan ylläpito helpottuu, kun tarvitaan vain yksi järjestelmä ja ylläpitokustannukset laskevat, koska mekaanisten sarjoitusten tarve vähenee tai poistuu kokonaan.  Toisaalta investointikustannukset nousevat.</a:t>
            </a:r>
          </a:p>
          <a:p>
            <a:endParaRPr lang="fi-FI" baseline="0" dirty="0" smtClean="0"/>
          </a:p>
          <a:p>
            <a:r>
              <a:rPr lang="fi-FI" baseline="0" dirty="0" smtClean="0"/>
              <a:t>Täytyy kuitenkin huomioida erityistilanteet, kuten esim. Tilanteet, joissa lukituksen avaaminen pitää olla mahdollista ilman </a:t>
            </a:r>
            <a:r>
              <a:rPr lang="fi-FI" baseline="0" dirty="0" err="1" smtClean="0"/>
              <a:t>erikoistoimennpiteitä</a:t>
            </a:r>
            <a:r>
              <a:rPr lang="fi-FI" baseline="0" dirty="0" smtClean="0"/>
              <a:t>, kuten esim. Lukkosepän avulla tai murtamalla ovi.</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10</a:t>
            </a:fld>
            <a:endParaRPr lang="fi-FI"/>
          </a:p>
        </p:txBody>
      </p:sp>
    </p:spTree>
    <p:extLst>
      <p:ext uri="{BB962C8B-B14F-4D97-AF65-F5344CB8AC3E}">
        <p14:creationId xmlns:p14="http://schemas.microsoft.com/office/powerpoint/2010/main" val="112291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Joiden perusteella voidaan tarkentaa hankittavan järjestelmän</a:t>
            </a:r>
            <a:r>
              <a:rPr lang="fi-FI" baseline="0" dirty="0" smtClean="0"/>
              <a:t> laajuutta. Huomio kannattaa kiinnittää erilaisiin toiminnallisiin seikkoihin kuten sisääntuloaulan tilajärjestelyihin, vierailijakäytäntöihin, neuvotteluhuoneen sijoitukseen, tavaraliikenteeseen sekä palvelutuottajien pääsytarpeisiin.</a:t>
            </a:r>
          </a:p>
          <a:p>
            <a:endParaRPr lang="fi-FI" baseline="0" dirty="0" smtClean="0"/>
          </a:p>
          <a:p>
            <a:r>
              <a:rPr lang="fi-FI" baseline="0" dirty="0" smtClean="0"/>
              <a:t>Mieluummin jo siinä vaiheessa, kun arkkitehtisuunnitteluun voidaan vielä vaikuttaa. Vanhoissa rakennuksissa tämä edellyttää usein tilojen uudelleen osastointia ja esimerkiksi käytävien katkaisemista lisäovilla. Tämä taas saattaa vaikuttaa poistumisteihin sekä paloilmoittimen paloryhmityksiin, joten selvissäkin tapauksissa kannattaa ottaa yhteyttä </a:t>
            </a:r>
            <a:r>
              <a:rPr lang="fi-FI" baseline="0" dirty="0" err="1" smtClean="0"/>
              <a:t>ppaikalliseen</a:t>
            </a:r>
            <a:r>
              <a:rPr lang="fi-FI" baseline="0" dirty="0" smtClean="0"/>
              <a:t> pelastusviranomaiseen ja varmistaa, etteivät suunnitellut muutokset ole pelastusmääräysten vastaisia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11</a:t>
            </a:fld>
            <a:endParaRPr lang="fi-FI"/>
          </a:p>
        </p:txBody>
      </p:sp>
    </p:spTree>
    <p:extLst>
      <p:ext uri="{BB962C8B-B14F-4D97-AF65-F5344CB8AC3E}">
        <p14:creationId xmlns:p14="http://schemas.microsoft.com/office/powerpoint/2010/main" val="35091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Aita osoittaa ulkopuolisille henkilöille luvallisen liikkumisen rajan ja se ohjaa tulijaa käyttämään tarkoitettua kulkureittiä, joka varustetaan tarkoituksen mukaisella portilla</a:t>
            </a:r>
            <a:endParaRPr lang="fi-FI" dirty="0"/>
          </a:p>
        </p:txBody>
      </p:sp>
      <p:sp>
        <p:nvSpPr>
          <p:cNvPr id="4" name="Dian numeron paikkamerkki 3"/>
          <p:cNvSpPr>
            <a:spLocks noGrp="1"/>
          </p:cNvSpPr>
          <p:nvPr>
            <p:ph type="sldNum" sz="quarter" idx="10"/>
          </p:nvPr>
        </p:nvSpPr>
        <p:spPr/>
        <p:txBody>
          <a:bodyPr/>
          <a:lstStyle/>
          <a:p>
            <a:fld id="{9B33FF1E-1973-AC4E-9AAB-47CE206C219B}" type="slidenum">
              <a:rPr lang="fi-FI" smtClean="0"/>
              <a:t>12</a:t>
            </a:fld>
            <a:endParaRPr lang="fi-FI"/>
          </a:p>
        </p:txBody>
      </p:sp>
    </p:spTree>
    <p:extLst>
      <p:ext uri="{BB962C8B-B14F-4D97-AF65-F5344CB8AC3E}">
        <p14:creationId xmlns:p14="http://schemas.microsoft.com/office/powerpoint/2010/main" val="337569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32637" y="660400"/>
            <a:ext cx="7772400" cy="1470025"/>
          </a:xfrm>
        </p:spPr>
        <p:txBody>
          <a:bodyPr/>
          <a:lstStyle>
            <a:lvl1pPr>
              <a:defRPr>
                <a:solidFill>
                  <a:schemeClr val="bg1"/>
                </a:solidFill>
              </a:defRPr>
            </a:lvl1pPr>
          </a:lstStyle>
          <a:p>
            <a:r>
              <a:rPr lang="fi-FI" smtClean="0"/>
              <a:t>Muokkaa perustyylejä naps.</a:t>
            </a:r>
            <a:endParaRPr lang="fi-FI" dirty="0"/>
          </a:p>
        </p:txBody>
      </p:sp>
      <p:sp>
        <p:nvSpPr>
          <p:cNvPr id="3" name="Alaotsikko 2"/>
          <p:cNvSpPr>
            <a:spLocks noGrp="1"/>
          </p:cNvSpPr>
          <p:nvPr>
            <p:ph type="subTitle" idx="1"/>
          </p:nvPr>
        </p:nvSpPr>
        <p:spPr>
          <a:xfrm>
            <a:off x="1371600" y="460375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dirty="0"/>
          </a:p>
        </p:txBody>
      </p:sp>
      <p:sp>
        <p:nvSpPr>
          <p:cNvPr id="4" name="Päivämäärän paikkamerkki 3"/>
          <p:cNvSpPr>
            <a:spLocks noGrp="1"/>
          </p:cNvSpPr>
          <p:nvPr>
            <p:ph type="dt" sz="half" idx="10"/>
          </p:nvPr>
        </p:nvSpPr>
        <p:spPr/>
        <p:txBody>
          <a:bodyPr/>
          <a:lstStyle/>
          <a:p>
            <a:fld id="{BD7AC741-E4A0-C346-935B-61361183A9C3}" type="datetimeFigureOut">
              <a:rPr lang="fi-FI" smtClean="0"/>
              <a:t>22/03/17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398341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D7AC741-E4A0-C346-935B-61361183A9C3}" type="datetimeFigureOut">
              <a:rPr lang="fi-FI" smtClean="0"/>
              <a:t>22/03/17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276494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D7AC741-E4A0-C346-935B-61361183A9C3}" type="datetimeFigureOut">
              <a:rPr lang="fi-FI" smtClean="0"/>
              <a:t>22/03/17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123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D7AC741-E4A0-C346-935B-61361183A9C3}" type="datetimeFigureOut">
              <a:rPr lang="fi-FI" smtClean="0"/>
              <a:t>22/03/17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22031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BD7AC741-E4A0-C346-935B-61361183A9C3}" type="datetimeFigureOut">
              <a:rPr lang="fi-FI" smtClean="0"/>
              <a:t>22/03/17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72315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BD7AC741-E4A0-C346-935B-61361183A9C3}" type="datetimeFigureOut">
              <a:rPr lang="fi-FI" smtClean="0"/>
              <a:t>22/03/17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26481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BD7AC741-E4A0-C346-935B-61361183A9C3}" type="datetimeFigureOut">
              <a:rPr lang="fi-FI" smtClean="0"/>
              <a:t>22/03/17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396428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BD7AC741-E4A0-C346-935B-61361183A9C3}" type="datetimeFigureOut">
              <a:rPr lang="fi-FI" smtClean="0"/>
              <a:t>22/03/17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354442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D7AC741-E4A0-C346-935B-61361183A9C3}" type="datetimeFigureOut">
              <a:rPr lang="fi-FI" smtClean="0"/>
              <a:t>22/03/17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270929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D7AC741-E4A0-C346-935B-61361183A9C3}" type="datetimeFigureOut">
              <a:rPr lang="fi-FI" smtClean="0"/>
              <a:t>22/03/17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168689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Vedä kuva paikkamerkkiin tai lisää napsauttamalla kuvaketta</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D7AC741-E4A0-C346-935B-61361183A9C3}" type="datetimeFigureOut">
              <a:rPr lang="fi-FI" smtClean="0"/>
              <a:t>22/03/17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7DE5F06-7423-614A-865D-FA44C7E5A0D2}" type="slidenum">
              <a:rPr lang="fi-FI" smtClean="0"/>
              <a:t>‹#›</a:t>
            </a:fld>
            <a:endParaRPr lang="fi-FI"/>
          </a:p>
        </p:txBody>
      </p:sp>
    </p:spTree>
    <p:extLst>
      <p:ext uri="{BB962C8B-B14F-4D97-AF65-F5344CB8AC3E}">
        <p14:creationId xmlns:p14="http://schemas.microsoft.com/office/powerpoint/2010/main" val="4224127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BD7AC741-E4A0-C346-935B-61361183A9C3}" type="datetimeFigureOut">
              <a:rPr lang="fi-FI" smtClean="0"/>
              <a:pPr/>
              <a:t>22/03/17</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17DE5F06-7423-614A-865D-FA44C7E5A0D2}" type="slidenum">
              <a:rPr lang="fi-FI" smtClean="0"/>
              <a:pPr/>
              <a:t>‹#›</a:t>
            </a:fld>
            <a:endParaRPr lang="fi-FI"/>
          </a:p>
        </p:txBody>
      </p:sp>
    </p:spTree>
    <p:extLst>
      <p:ext uri="{BB962C8B-B14F-4D97-AF65-F5344CB8AC3E}">
        <p14:creationId xmlns:p14="http://schemas.microsoft.com/office/powerpoint/2010/main" val="316601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jpg"/></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Kulunvalvonta- ja rikosilmoitinjärjestelmät</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48303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Avain- vs. kulunvalvontajärjestelmä</a:t>
            </a:r>
            <a:endParaRPr lang="fi-FI" dirty="0"/>
          </a:p>
        </p:txBody>
      </p:sp>
      <p:sp>
        <p:nvSpPr>
          <p:cNvPr id="3" name="Sisällön paikkamerkki 2"/>
          <p:cNvSpPr>
            <a:spLocks noGrp="1"/>
          </p:cNvSpPr>
          <p:nvPr>
            <p:ph idx="1"/>
          </p:nvPr>
        </p:nvSpPr>
        <p:spPr>
          <a:xfrm>
            <a:off x="58871" y="1600200"/>
            <a:ext cx="9085129" cy="5257800"/>
          </a:xfrm>
        </p:spPr>
        <p:txBody>
          <a:bodyPr/>
          <a:lstStyle/>
          <a:p>
            <a:r>
              <a:rPr lang="fi-FI" dirty="0" smtClean="0"/>
              <a:t>Useimmissa toimitiloissa sekä että</a:t>
            </a:r>
          </a:p>
          <a:p>
            <a:r>
              <a:rPr lang="fi-FI" dirty="0" smtClean="0"/>
              <a:t>Kulunvalvonnan etuja</a:t>
            </a:r>
          </a:p>
          <a:p>
            <a:pPr lvl="1"/>
            <a:r>
              <a:rPr lang="fi-FI" dirty="0" smtClean="0"/>
              <a:t>Yksilöity tunnistaminen -&gt; pääsyoikeuden helppo ja välitön muuttaminen</a:t>
            </a:r>
          </a:p>
          <a:p>
            <a:pPr lvl="1"/>
            <a:r>
              <a:rPr lang="fi-FI" dirty="0" smtClean="0"/>
              <a:t>Pääsyoikeuden riippuvuus kellonajasta ja kalenterista</a:t>
            </a:r>
          </a:p>
          <a:p>
            <a:pPr lvl="1"/>
            <a:r>
              <a:rPr lang="fi-FI" dirty="0" smtClean="0"/>
              <a:t>Tapahtumien keskitetty raportointi ja monipuolisuus</a:t>
            </a:r>
          </a:p>
          <a:p>
            <a:pPr lvl="1"/>
            <a:r>
              <a:rPr lang="fi-FI" dirty="0" smtClean="0"/>
              <a:t>Lukitustilan valvonta ja hälyttäminen</a:t>
            </a:r>
          </a:p>
          <a:p>
            <a:pPr lvl="1"/>
            <a:r>
              <a:rPr lang="fi-FI" dirty="0" smtClean="0"/>
              <a:t>Lukon, portin ja puomin aikaohjaus</a:t>
            </a:r>
          </a:p>
          <a:p>
            <a:pPr lvl="1"/>
            <a:r>
              <a:rPr lang="fi-FI" dirty="0" smtClean="0"/>
              <a:t>Integrointi muihin turvallisuusjärjestelmiin</a:t>
            </a:r>
          </a:p>
          <a:p>
            <a:pPr lvl="1"/>
            <a:r>
              <a:rPr lang="fi-FI" dirty="0" smtClean="0"/>
              <a:t>Helppokäyttöisyys</a:t>
            </a:r>
          </a:p>
          <a:p>
            <a:endParaRPr lang="fi-FI" dirty="0"/>
          </a:p>
        </p:txBody>
      </p:sp>
    </p:spTree>
    <p:extLst>
      <p:ext uri="{BB962C8B-B14F-4D97-AF65-F5344CB8AC3E}">
        <p14:creationId xmlns:p14="http://schemas.microsoft.com/office/powerpoint/2010/main" val="3032848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Vanderbilt</a:t>
            </a:r>
            <a:endParaRPr lang="fi-FI" dirty="0"/>
          </a:p>
        </p:txBody>
      </p:sp>
      <p:pic>
        <p:nvPicPr>
          <p:cNvPr id="4" name="Kuva 3"/>
          <p:cNvPicPr>
            <a:picLocks noChangeAspect="1"/>
          </p:cNvPicPr>
          <p:nvPr/>
        </p:nvPicPr>
        <p:blipFill>
          <a:blip r:embed="rId2"/>
          <a:stretch>
            <a:fillRect/>
          </a:stretch>
        </p:blipFill>
        <p:spPr>
          <a:xfrm>
            <a:off x="100922" y="1891468"/>
            <a:ext cx="8933745" cy="4880908"/>
          </a:xfrm>
          <a:prstGeom prst="rect">
            <a:avLst/>
          </a:prstGeom>
        </p:spPr>
      </p:pic>
    </p:spTree>
    <p:extLst>
      <p:ext uri="{BB962C8B-B14F-4D97-AF65-F5344CB8AC3E}">
        <p14:creationId xmlns:p14="http://schemas.microsoft.com/office/powerpoint/2010/main" val="41917243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Vanderbilt</a:t>
            </a:r>
            <a:endParaRPr lang="fi-FI" dirty="0"/>
          </a:p>
        </p:txBody>
      </p:sp>
      <p:pic>
        <p:nvPicPr>
          <p:cNvPr id="4" name="Kuva 3"/>
          <p:cNvPicPr>
            <a:picLocks noChangeAspect="1"/>
          </p:cNvPicPr>
          <p:nvPr/>
        </p:nvPicPr>
        <p:blipFill>
          <a:blip r:embed="rId2"/>
          <a:stretch>
            <a:fillRect/>
          </a:stretch>
        </p:blipFill>
        <p:spPr>
          <a:xfrm>
            <a:off x="193435" y="1758351"/>
            <a:ext cx="8816002" cy="4948734"/>
          </a:xfrm>
          <a:prstGeom prst="rect">
            <a:avLst/>
          </a:prstGeom>
        </p:spPr>
      </p:pic>
    </p:spTree>
    <p:extLst>
      <p:ext uri="{BB962C8B-B14F-4D97-AF65-F5344CB8AC3E}">
        <p14:creationId xmlns:p14="http://schemas.microsoft.com/office/powerpoint/2010/main" val="41917243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Vanderbilt</a:t>
            </a:r>
            <a:endParaRPr lang="fi-FI" dirty="0"/>
          </a:p>
        </p:txBody>
      </p:sp>
      <p:pic>
        <p:nvPicPr>
          <p:cNvPr id="5" name="Kuva 4"/>
          <p:cNvPicPr>
            <a:picLocks noChangeAspect="1"/>
          </p:cNvPicPr>
          <p:nvPr/>
        </p:nvPicPr>
        <p:blipFill>
          <a:blip r:embed="rId2"/>
          <a:stretch>
            <a:fillRect/>
          </a:stretch>
        </p:blipFill>
        <p:spPr>
          <a:xfrm>
            <a:off x="151383" y="1804718"/>
            <a:ext cx="8790771" cy="4894639"/>
          </a:xfrm>
          <a:prstGeom prst="rect">
            <a:avLst/>
          </a:prstGeom>
        </p:spPr>
      </p:pic>
    </p:spTree>
    <p:extLst>
      <p:ext uri="{BB962C8B-B14F-4D97-AF65-F5344CB8AC3E}">
        <p14:creationId xmlns:p14="http://schemas.microsoft.com/office/powerpoint/2010/main" val="419172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Tilojen käyttö ja kulkureitit</a:t>
            </a:r>
            <a:endParaRPr lang="fi-FI" dirty="0"/>
          </a:p>
        </p:txBody>
      </p:sp>
      <p:sp>
        <p:nvSpPr>
          <p:cNvPr id="3" name="Sisällön paikkamerkki 2"/>
          <p:cNvSpPr>
            <a:spLocks noGrp="1"/>
          </p:cNvSpPr>
          <p:nvPr>
            <p:ph idx="1"/>
          </p:nvPr>
        </p:nvSpPr>
        <p:spPr/>
        <p:txBody>
          <a:bodyPr/>
          <a:lstStyle/>
          <a:p>
            <a:r>
              <a:rPr lang="fi-FI" dirty="0" smtClean="0"/>
              <a:t>Tilojen käytön ja eri henkilöryhmien kulkureitin selvitys </a:t>
            </a:r>
            <a:r>
              <a:rPr lang="fi-FI" dirty="0" smtClean="0">
                <a:sym typeface="Wingdings"/>
              </a:rPr>
              <a:t> mahdolliset ongelmat</a:t>
            </a:r>
          </a:p>
          <a:p>
            <a:r>
              <a:rPr lang="fi-FI" dirty="0" smtClean="0">
                <a:sym typeface="Wingdings"/>
              </a:rPr>
              <a:t>Tavoitteena minimoida eri liikennevirtojen risteily ja turhien lukittavien ovien määrä</a:t>
            </a:r>
          </a:p>
          <a:p>
            <a:r>
              <a:rPr lang="fi-FI" dirty="0" smtClean="0">
                <a:sym typeface="Wingdings"/>
              </a:rPr>
              <a:t>Otettava kuitenkin huomioon pelastusmääräykset</a:t>
            </a:r>
            <a:endParaRPr lang="fi-FI" dirty="0"/>
          </a:p>
        </p:txBody>
      </p:sp>
    </p:spTree>
    <p:extLst>
      <p:ext uri="{BB962C8B-B14F-4D97-AF65-F5344CB8AC3E}">
        <p14:creationId xmlns:p14="http://schemas.microsoft.com/office/powerpoint/2010/main" val="265825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Ulkoalueet</a:t>
            </a:r>
            <a:endParaRPr lang="fi-FI" dirty="0"/>
          </a:p>
        </p:txBody>
      </p:sp>
      <p:sp>
        <p:nvSpPr>
          <p:cNvPr id="3" name="Sisällön paikkamerkki 2"/>
          <p:cNvSpPr>
            <a:spLocks noGrp="1"/>
          </p:cNvSpPr>
          <p:nvPr>
            <p:ph idx="1"/>
          </p:nvPr>
        </p:nvSpPr>
        <p:spPr>
          <a:xfrm>
            <a:off x="243896" y="1600200"/>
            <a:ext cx="8839130" cy="4525963"/>
          </a:xfrm>
        </p:spPr>
        <p:txBody>
          <a:bodyPr/>
          <a:lstStyle/>
          <a:p>
            <a:r>
              <a:rPr lang="fi-FI" dirty="0" smtClean="0"/>
              <a:t>Henkilöstön ajoneuvoliikenne, vieraiden pysäköinti ja tavaraliikenne erotetaan toisistaan</a:t>
            </a:r>
          </a:p>
          <a:p>
            <a:r>
              <a:rPr lang="fi-FI" dirty="0" smtClean="0"/>
              <a:t>Jos halutaan, ettei tontilla oleskele ulkopuolisia, alue aidataan</a:t>
            </a:r>
          </a:p>
          <a:p>
            <a:r>
              <a:rPr lang="fi-FI" dirty="0" smtClean="0"/>
              <a:t>Tarkoituksen mukainen kulkureitti</a:t>
            </a:r>
            <a:endParaRPr lang="fi-FI" dirty="0"/>
          </a:p>
        </p:txBody>
      </p:sp>
    </p:spTree>
    <p:extLst>
      <p:ext uri="{BB962C8B-B14F-4D97-AF65-F5344CB8AC3E}">
        <p14:creationId xmlns:p14="http://schemas.microsoft.com/office/powerpoint/2010/main" val="29500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Palvelupisteet</a:t>
            </a:r>
            <a:endParaRPr lang="fi-FI" dirty="0"/>
          </a:p>
        </p:txBody>
      </p:sp>
      <p:sp>
        <p:nvSpPr>
          <p:cNvPr id="3" name="Sisällön paikkamerkki 2"/>
          <p:cNvSpPr>
            <a:spLocks noGrp="1"/>
          </p:cNvSpPr>
          <p:nvPr>
            <p:ph idx="1"/>
          </p:nvPr>
        </p:nvSpPr>
        <p:spPr>
          <a:xfrm>
            <a:off x="67282" y="1600200"/>
            <a:ext cx="9015744" cy="5257800"/>
          </a:xfrm>
        </p:spPr>
        <p:txBody>
          <a:bodyPr/>
          <a:lstStyle/>
          <a:p>
            <a:r>
              <a:rPr lang="fi-FI" dirty="0" smtClean="0"/>
              <a:t>Asiakaspalvelupisteet, vierasaulat, tavaran vastaanottotilat yms. Jossa liikkuu ulkopuolisia, sijoitetaan helposti päästävään paikkaan</a:t>
            </a:r>
          </a:p>
          <a:p>
            <a:r>
              <a:rPr lang="fi-FI" dirty="0" smtClean="0"/>
              <a:t>Tärkeää on, että palvelupiste selviää sujuvasti </a:t>
            </a:r>
            <a:r>
              <a:rPr lang="fi-FI" dirty="0" err="1" smtClean="0"/>
              <a:t>joka-päiväisistä</a:t>
            </a:r>
            <a:r>
              <a:rPr lang="fi-FI" dirty="0" smtClean="0"/>
              <a:t> tehtävistään sekä poikkeustilanteista</a:t>
            </a:r>
          </a:p>
          <a:p>
            <a:r>
              <a:rPr lang="fi-FI" dirty="0" smtClean="0"/>
              <a:t>Palvelupisteen yhteyteen neuvottelulilat, jonne vieraat helppo ohjata</a:t>
            </a:r>
          </a:p>
          <a:p>
            <a:r>
              <a:rPr lang="fi-FI" dirty="0" smtClean="0"/>
              <a:t>Kulku muualle yrityksen tiloihin ilman isäntää estetään kulunvalvonnalla</a:t>
            </a:r>
            <a:endParaRPr lang="fi-FI" dirty="0"/>
          </a:p>
        </p:txBody>
      </p:sp>
    </p:spTree>
    <p:extLst>
      <p:ext uri="{BB962C8B-B14F-4D97-AF65-F5344CB8AC3E}">
        <p14:creationId xmlns:p14="http://schemas.microsoft.com/office/powerpoint/2010/main" val="121691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Hankkeen osapuolet</a:t>
            </a:r>
            <a:endParaRPr lang="fi-FI" dirty="0"/>
          </a:p>
        </p:txBody>
      </p:sp>
      <p:sp>
        <p:nvSpPr>
          <p:cNvPr id="3" name="Sisällön paikkamerkki 2"/>
          <p:cNvSpPr>
            <a:spLocks noGrp="1"/>
          </p:cNvSpPr>
          <p:nvPr>
            <p:ph idx="1"/>
          </p:nvPr>
        </p:nvSpPr>
        <p:spPr>
          <a:xfrm>
            <a:off x="67282" y="1600200"/>
            <a:ext cx="8619518" cy="5257800"/>
          </a:xfrm>
        </p:spPr>
        <p:txBody>
          <a:bodyPr>
            <a:normAutofit fontScale="92500" lnSpcReduction="10000"/>
          </a:bodyPr>
          <a:lstStyle/>
          <a:p>
            <a:r>
              <a:rPr lang="fi-FI" dirty="0" smtClean="0"/>
              <a:t>Pienissä hankkeissa toteutus onnistuu tilaajaan, turvasuunnittelijan ja turvaurakoitsijan toimesta</a:t>
            </a:r>
          </a:p>
          <a:p>
            <a:r>
              <a:rPr lang="fi-FI" dirty="0" smtClean="0"/>
              <a:t>Isoissa mukana</a:t>
            </a:r>
          </a:p>
          <a:p>
            <a:pPr lvl="1"/>
            <a:r>
              <a:rPr lang="fi-FI" dirty="0" smtClean="0"/>
              <a:t>Turvasuunnittelija</a:t>
            </a:r>
          </a:p>
          <a:p>
            <a:pPr lvl="1"/>
            <a:r>
              <a:rPr lang="fi-FI" dirty="0" smtClean="0"/>
              <a:t>Rakennusurakoitsija</a:t>
            </a:r>
          </a:p>
          <a:p>
            <a:pPr lvl="1"/>
            <a:r>
              <a:rPr lang="fi-FI" dirty="0" smtClean="0"/>
              <a:t>Sähköurakoitsija</a:t>
            </a:r>
          </a:p>
          <a:p>
            <a:pPr lvl="1"/>
            <a:r>
              <a:rPr lang="fi-FI" dirty="0" smtClean="0"/>
              <a:t>Lukkourakoitsija</a:t>
            </a:r>
          </a:p>
          <a:p>
            <a:pPr lvl="1"/>
            <a:r>
              <a:rPr lang="fi-FI" dirty="0" smtClean="0"/>
              <a:t>Ovilaitetoimittaja</a:t>
            </a:r>
          </a:p>
          <a:p>
            <a:pPr lvl="1"/>
            <a:r>
              <a:rPr lang="fi-FI" dirty="0" smtClean="0"/>
              <a:t>Kalustetoimittaja</a:t>
            </a:r>
          </a:p>
          <a:p>
            <a:pPr lvl="1"/>
            <a:r>
              <a:rPr lang="fi-FI" dirty="0" smtClean="0"/>
              <a:t>LVI-urakoitsija</a:t>
            </a:r>
          </a:p>
          <a:p>
            <a:pPr lvl="1"/>
            <a:r>
              <a:rPr lang="fi-FI" dirty="0" smtClean="0"/>
              <a:t>Turvaurakoitsija</a:t>
            </a:r>
            <a:endParaRPr lang="fi-FI" dirty="0"/>
          </a:p>
        </p:txBody>
      </p:sp>
    </p:spTree>
    <p:extLst>
      <p:ext uri="{BB962C8B-B14F-4D97-AF65-F5344CB8AC3E}">
        <p14:creationId xmlns:p14="http://schemas.microsoft.com/office/powerpoint/2010/main" val="290035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Järjestelmän hallinta</a:t>
            </a:r>
            <a:endParaRPr lang="fi-FI" dirty="0"/>
          </a:p>
        </p:txBody>
      </p:sp>
      <p:sp>
        <p:nvSpPr>
          <p:cNvPr id="3" name="Sisällön paikkamerkki 2"/>
          <p:cNvSpPr>
            <a:spLocks noGrp="1"/>
          </p:cNvSpPr>
          <p:nvPr>
            <p:ph idx="1"/>
          </p:nvPr>
        </p:nvSpPr>
        <p:spPr/>
        <p:txBody>
          <a:bodyPr/>
          <a:lstStyle/>
          <a:p>
            <a:r>
              <a:rPr lang="fi-FI" dirty="0" smtClean="0"/>
              <a:t>Turvallisuusjärjestelmän tehokas käyttö vaatii ammattimaista hallinnointia</a:t>
            </a:r>
          </a:p>
          <a:p>
            <a:r>
              <a:rPr lang="fi-FI" dirty="0" smtClean="0"/>
              <a:t>Organisaation tehtävät ja velvollisuudet määritettävä heti projektin alussa</a:t>
            </a:r>
          </a:p>
          <a:p>
            <a:r>
              <a:rPr lang="fi-FI" dirty="0" smtClean="0"/>
              <a:t>Voidaan tarvittaessa ulkoistaa</a:t>
            </a:r>
          </a:p>
          <a:p>
            <a:pPr lvl="1"/>
            <a:r>
              <a:rPr lang="fi-FI" dirty="0" smtClean="0"/>
              <a:t>Vartiointiliikkeet yms. Tarjoavat palveluita</a:t>
            </a:r>
          </a:p>
          <a:p>
            <a:pPr lvl="1"/>
            <a:r>
              <a:rPr lang="fi-FI" smtClean="0"/>
              <a:t>Kannattaa kilpailuttaa</a:t>
            </a:r>
            <a:endParaRPr lang="fi-FI" dirty="0"/>
          </a:p>
        </p:txBody>
      </p:sp>
    </p:spTree>
    <p:extLst>
      <p:ext uri="{BB962C8B-B14F-4D97-AF65-F5344CB8AC3E}">
        <p14:creationId xmlns:p14="http://schemas.microsoft.com/office/powerpoint/2010/main" val="402911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spTree>
    <p:extLst>
      <p:ext uri="{BB962C8B-B14F-4D97-AF65-F5344CB8AC3E}">
        <p14:creationId xmlns:p14="http://schemas.microsoft.com/office/powerpoint/2010/main" val="116325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Luottamuksellinen tieto ja asiakirjojen käsittely</a:t>
            </a:r>
            <a:endParaRPr lang="fi-FI" dirty="0"/>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11044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Projektiin osallistujat</a:t>
            </a:r>
            <a:endParaRPr lang="fi-FI" dirty="0"/>
          </a:p>
        </p:txBody>
      </p:sp>
      <p:sp>
        <p:nvSpPr>
          <p:cNvPr id="5" name="Sisällön paikkamerkki 4"/>
          <p:cNvSpPr>
            <a:spLocks noGrp="1"/>
          </p:cNvSpPr>
          <p:nvPr>
            <p:ph idx="1"/>
          </p:nvPr>
        </p:nvSpPr>
        <p:spPr>
          <a:xfrm>
            <a:off x="125421" y="1600200"/>
            <a:ext cx="8842205" cy="5257800"/>
          </a:xfrm>
        </p:spPr>
        <p:txBody>
          <a:bodyPr/>
          <a:lstStyle/>
          <a:p>
            <a:r>
              <a:rPr lang="fi-FI" dirty="0" smtClean="0"/>
              <a:t>Usein ulkopuolisilta vaaditaan poliisin myöntämä</a:t>
            </a:r>
            <a:r>
              <a:rPr lang="fi-FI" dirty="0"/>
              <a:t> </a:t>
            </a:r>
            <a:r>
              <a:rPr lang="fi-FI" dirty="0" smtClean="0"/>
              <a:t>turvasuojaajakortti</a:t>
            </a:r>
          </a:p>
          <a:p>
            <a:r>
              <a:rPr lang="fi-FI" dirty="0" smtClean="0"/>
              <a:t>Erikoiskohteissa luotettavuus voidaan varmistaa vieläkin tarkemmalla selvityksellä</a:t>
            </a:r>
          </a:p>
          <a:p>
            <a:r>
              <a:rPr lang="fi-FI" dirty="0" smtClean="0"/>
              <a:t>Projektin johto nimeää ne rakennuttajan tai käyttäjän edustajat, jotka saavat käsitellä turvahankkeeseen liittyviä asioita</a:t>
            </a:r>
            <a:endParaRPr lang="fi-FI" dirty="0"/>
          </a:p>
        </p:txBody>
      </p:sp>
    </p:spTree>
    <p:extLst>
      <p:ext uri="{BB962C8B-B14F-4D97-AF65-F5344CB8AC3E}">
        <p14:creationId xmlns:p14="http://schemas.microsoft.com/office/powerpoint/2010/main" val="369882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Luottamuksellinen tieto</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Turvaprojekteissa on paljon luottamuksellista tietoa</a:t>
            </a:r>
          </a:p>
          <a:p>
            <a:r>
              <a:rPr lang="fi-FI" dirty="0" smtClean="0"/>
              <a:t>Sekä suunnittelu- että toteutusvaiheessa</a:t>
            </a:r>
          </a:p>
          <a:p>
            <a:r>
              <a:rPr lang="fi-FI" dirty="0" smtClean="0"/>
              <a:t>Osallistujien on sitouduttava tietoturva-ohjeistusta. Se varmistetaan kirjallisesti.</a:t>
            </a:r>
          </a:p>
          <a:p>
            <a:r>
              <a:rPr lang="fi-FI" dirty="0" smtClean="0"/>
              <a:t>Tietoturvaan liittyy</a:t>
            </a:r>
          </a:p>
          <a:p>
            <a:pPr lvl="1"/>
            <a:r>
              <a:rPr lang="fi-FI" dirty="0" smtClean="0"/>
              <a:t>Tiedon luokittelu</a:t>
            </a:r>
          </a:p>
          <a:p>
            <a:pPr lvl="1"/>
            <a:r>
              <a:rPr lang="fi-FI" dirty="0" smtClean="0"/>
              <a:t>Paperitulosteiden käsittely</a:t>
            </a:r>
          </a:p>
          <a:p>
            <a:pPr lvl="1"/>
            <a:r>
              <a:rPr lang="fi-FI" dirty="0" smtClean="0"/>
              <a:t>sähköpostiviestintä</a:t>
            </a:r>
          </a:p>
          <a:p>
            <a:endParaRPr lang="fi-FI" dirty="0"/>
          </a:p>
        </p:txBody>
      </p:sp>
    </p:spTree>
    <p:extLst>
      <p:ext uri="{BB962C8B-B14F-4D97-AF65-F5344CB8AC3E}">
        <p14:creationId xmlns:p14="http://schemas.microsoft.com/office/powerpoint/2010/main" val="138685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Lait</a:t>
            </a:r>
            <a:endParaRPr lang="fi-FI" dirty="0"/>
          </a:p>
        </p:txBody>
      </p:sp>
      <p:sp>
        <p:nvSpPr>
          <p:cNvPr id="3" name="Sisällön paikkamerkki 2"/>
          <p:cNvSpPr>
            <a:spLocks noGrp="1"/>
          </p:cNvSpPr>
          <p:nvPr>
            <p:ph idx="1"/>
          </p:nvPr>
        </p:nvSpPr>
        <p:spPr>
          <a:xfrm>
            <a:off x="457199" y="1600200"/>
            <a:ext cx="8627533" cy="4525963"/>
          </a:xfrm>
        </p:spPr>
        <p:txBody>
          <a:bodyPr/>
          <a:lstStyle/>
          <a:p>
            <a:r>
              <a:rPr lang="fi-FI" dirty="0" smtClean="0"/>
              <a:t>Keskeisiä lakeja ovat</a:t>
            </a:r>
          </a:p>
          <a:p>
            <a:pPr lvl="1"/>
            <a:r>
              <a:rPr lang="fi-FI" dirty="0" smtClean="0"/>
              <a:t>Yksityisyyden, rauhan ja kunnian loukkaaminen</a:t>
            </a:r>
          </a:p>
          <a:p>
            <a:pPr lvl="1"/>
            <a:r>
              <a:rPr lang="fi-FI" dirty="0" smtClean="0"/>
              <a:t>Henkilötietolaki</a:t>
            </a:r>
          </a:p>
          <a:p>
            <a:pPr lvl="1"/>
            <a:r>
              <a:rPr lang="fi-FI" dirty="0" smtClean="0"/>
              <a:t>Laki yksityisyyden suojasta työelämässä</a:t>
            </a:r>
          </a:p>
          <a:p>
            <a:r>
              <a:rPr lang="fi-FI" dirty="0" smtClean="0"/>
              <a:t>Turvajärjestelmät, joita nämä lait koskevat mm.</a:t>
            </a:r>
          </a:p>
          <a:p>
            <a:pPr lvl="1"/>
            <a:r>
              <a:rPr lang="fi-FI" dirty="0" smtClean="0"/>
              <a:t>Kameravalvontajärjestelmät</a:t>
            </a:r>
          </a:p>
          <a:p>
            <a:pPr lvl="1"/>
            <a:r>
              <a:rPr lang="fi-FI" dirty="0" smtClean="0"/>
              <a:t>Kulunvalvonta- ja työajanseurantajärjestelmät</a:t>
            </a:r>
            <a:endParaRPr lang="fi-FI" dirty="0"/>
          </a:p>
        </p:txBody>
      </p:sp>
    </p:spTree>
    <p:extLst>
      <p:ext uri="{BB962C8B-B14F-4D97-AF65-F5344CB8AC3E}">
        <p14:creationId xmlns:p14="http://schemas.microsoft.com/office/powerpoint/2010/main" val="323964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Tiedon luokittelu</a:t>
            </a:r>
            <a:endParaRPr lang="fi-FI" dirty="0"/>
          </a:p>
        </p:txBody>
      </p:sp>
      <p:sp>
        <p:nvSpPr>
          <p:cNvPr id="3" name="Sisällön paikkamerkki 2"/>
          <p:cNvSpPr>
            <a:spLocks noGrp="1"/>
          </p:cNvSpPr>
          <p:nvPr>
            <p:ph idx="1"/>
          </p:nvPr>
        </p:nvSpPr>
        <p:spPr>
          <a:xfrm>
            <a:off x="457200" y="1600200"/>
            <a:ext cx="8686800" cy="5257800"/>
          </a:xfrm>
        </p:spPr>
        <p:txBody>
          <a:bodyPr>
            <a:normAutofit lnSpcReduction="10000"/>
          </a:bodyPr>
          <a:lstStyle/>
          <a:p>
            <a:r>
              <a:rPr lang="fi-FI" dirty="0" smtClean="0"/>
              <a:t>Useimmiten riittää kaksi luokkaa</a:t>
            </a:r>
          </a:p>
          <a:p>
            <a:pPr lvl="1"/>
            <a:r>
              <a:rPr lang="fi-FI" dirty="0" smtClean="0"/>
              <a:t>Julkinen ja tietoturvakriittinen (salainen) tieto</a:t>
            </a:r>
          </a:p>
          <a:p>
            <a:r>
              <a:rPr lang="fi-FI" dirty="0" smtClean="0"/>
              <a:t>Tarjouslaskentaan tarkoitetut asiakirjat ovat julkisia, koska niissä oleva tieto kuitenkin päätyy myös projektiin kuulumattomille henkilöille</a:t>
            </a:r>
          </a:p>
          <a:p>
            <a:r>
              <a:rPr lang="fi-FI" dirty="0" smtClean="0"/>
              <a:t>Tarjouslaskentaan tarkoitettuihin asiakirjoihin ei</a:t>
            </a:r>
          </a:p>
          <a:p>
            <a:pPr lvl="1"/>
            <a:r>
              <a:rPr lang="fi-FI" dirty="0" smtClean="0"/>
              <a:t>Tilan käyttäjän turvallisuusorganisaatio</a:t>
            </a:r>
          </a:p>
          <a:p>
            <a:pPr lvl="1"/>
            <a:r>
              <a:rPr lang="fi-FI" dirty="0" smtClean="0"/>
              <a:t>Turvasuunnitelma</a:t>
            </a:r>
          </a:p>
          <a:p>
            <a:pPr lvl="1"/>
            <a:r>
              <a:rPr lang="fi-FI" dirty="0" smtClean="0"/>
              <a:t>Keskus- ja hälytyksensiirtolaitteiden sijoitustiedot</a:t>
            </a:r>
          </a:p>
          <a:p>
            <a:pPr lvl="1"/>
            <a:r>
              <a:rPr lang="fi-FI" dirty="0" smtClean="0"/>
              <a:t>Tarkat kenttälaitteiden pistesijoitukset</a:t>
            </a:r>
          </a:p>
        </p:txBody>
      </p:sp>
    </p:spTree>
    <p:extLst>
      <p:ext uri="{BB962C8B-B14F-4D97-AF65-F5344CB8AC3E}">
        <p14:creationId xmlns:p14="http://schemas.microsoft.com/office/powerpoint/2010/main" val="35242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Paperitulosteet</a:t>
            </a:r>
            <a:endParaRPr lang="fi-FI" dirty="0"/>
          </a:p>
        </p:txBody>
      </p:sp>
      <p:sp>
        <p:nvSpPr>
          <p:cNvPr id="3" name="Sisällön paikkamerkki 2"/>
          <p:cNvSpPr>
            <a:spLocks noGrp="1"/>
          </p:cNvSpPr>
          <p:nvPr>
            <p:ph idx="1"/>
          </p:nvPr>
        </p:nvSpPr>
        <p:spPr/>
        <p:txBody>
          <a:bodyPr/>
          <a:lstStyle/>
          <a:p>
            <a:r>
              <a:rPr lang="fi-FI" dirty="0" smtClean="0"/>
              <a:t>Luottamukselliseksi luokitellut tulosteet ei saa olla valvomattomassa käsittelyssä työmaalla</a:t>
            </a:r>
          </a:p>
          <a:p>
            <a:r>
              <a:rPr lang="fi-FI" dirty="0" smtClean="0"/>
              <a:t>Säilytys turvaurakoitsijan käyttöön varatussa lukitussa tilassa</a:t>
            </a:r>
          </a:p>
          <a:p>
            <a:r>
              <a:rPr lang="fi-FI" dirty="0" smtClean="0"/>
              <a:t>Turvaurakoitsijan huolehdittava, etteivät tulosteet ole esimerkiksi autossa vapaasti nähtävillä</a:t>
            </a:r>
            <a:endParaRPr lang="fi-FI" dirty="0"/>
          </a:p>
        </p:txBody>
      </p:sp>
    </p:spTree>
    <p:extLst>
      <p:ext uri="{BB962C8B-B14F-4D97-AF65-F5344CB8AC3E}">
        <p14:creationId xmlns:p14="http://schemas.microsoft.com/office/powerpoint/2010/main" val="270442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Sähköpostiviestintä</a:t>
            </a:r>
            <a:endParaRPr lang="fi-FI" dirty="0"/>
          </a:p>
        </p:txBody>
      </p:sp>
      <p:sp>
        <p:nvSpPr>
          <p:cNvPr id="3" name="Sisällön paikkamerkki 2"/>
          <p:cNvSpPr>
            <a:spLocks noGrp="1"/>
          </p:cNvSpPr>
          <p:nvPr>
            <p:ph idx="1"/>
          </p:nvPr>
        </p:nvSpPr>
        <p:spPr/>
        <p:txBody>
          <a:bodyPr/>
          <a:lstStyle/>
          <a:p>
            <a:r>
              <a:rPr lang="fi-FI" dirty="0" smtClean="0"/>
              <a:t>Luottamuksellinen tieto lähetettävä salattuna</a:t>
            </a:r>
          </a:p>
          <a:p>
            <a:r>
              <a:rPr lang="fi-FI" dirty="0" smtClean="0"/>
              <a:t>Ja mikäli projektijohto niin ohjeistaa, salaavaa tietoliikenneyhteyttä käyttäen </a:t>
            </a:r>
          </a:p>
          <a:p>
            <a:r>
              <a:rPr lang="fi-FI" dirty="0" smtClean="0"/>
              <a:t>Mikäli projektinjohto ei ole määritellyt menetelmiä, lähettäjä ja vastaanottaja sopivat käytetystä menetelmästä ja salasanasta</a:t>
            </a:r>
            <a:endParaRPr lang="fi-FI" dirty="0"/>
          </a:p>
        </p:txBody>
      </p:sp>
    </p:spTree>
    <p:extLst>
      <p:ext uri="{BB962C8B-B14F-4D97-AF65-F5344CB8AC3E}">
        <p14:creationId xmlns:p14="http://schemas.microsoft.com/office/powerpoint/2010/main" val="106264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Urakan päätyttyä</a:t>
            </a:r>
            <a:endParaRPr lang="fi-FI" dirty="0"/>
          </a:p>
        </p:txBody>
      </p:sp>
      <p:sp>
        <p:nvSpPr>
          <p:cNvPr id="3" name="Sisällön paikkamerkki 2"/>
          <p:cNvSpPr>
            <a:spLocks noGrp="1"/>
          </p:cNvSpPr>
          <p:nvPr>
            <p:ph idx="1"/>
          </p:nvPr>
        </p:nvSpPr>
        <p:spPr/>
        <p:txBody>
          <a:bodyPr/>
          <a:lstStyle/>
          <a:p>
            <a:r>
              <a:rPr lang="fi-FI" dirty="0" smtClean="0"/>
              <a:t>Turvaurakoitsija huolehtii, että kaikki toimeksiantoon liittyvät dokumentit, tallenteet sekä materiaali palautetaan tilaajalle tai tuhotaan</a:t>
            </a:r>
          </a:p>
          <a:p>
            <a:r>
              <a:rPr lang="fi-FI" dirty="0" smtClean="0"/>
              <a:t>Takuu- ja huoltovastuun hoitamisessa tarvittavan tiedon säilyttämisestä turvaurakoitsija sopii erikseen </a:t>
            </a:r>
            <a:r>
              <a:rPr lang="fi-FI" smtClean="0"/>
              <a:t>tilankäyttäjän kanssa</a:t>
            </a:r>
            <a:endParaRPr lang="fi-FI"/>
          </a:p>
        </p:txBody>
      </p:sp>
    </p:spTree>
    <p:extLst>
      <p:ext uri="{BB962C8B-B14F-4D97-AF65-F5344CB8AC3E}">
        <p14:creationId xmlns:p14="http://schemas.microsoft.com/office/powerpoint/2010/main" val="3738660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Työaika</a:t>
            </a:r>
            <a:endParaRPr lang="fi-FI" dirty="0"/>
          </a:p>
        </p:txBody>
      </p:sp>
      <p:sp>
        <p:nvSpPr>
          <p:cNvPr id="3" name="Sisällön paikkamerkki 2"/>
          <p:cNvSpPr>
            <a:spLocks noGrp="1"/>
          </p:cNvSpPr>
          <p:nvPr>
            <p:ph idx="1"/>
          </p:nvPr>
        </p:nvSpPr>
        <p:spPr>
          <a:xfrm>
            <a:off x="457200" y="1600200"/>
            <a:ext cx="8229600" cy="5257800"/>
          </a:xfrm>
        </p:spPr>
        <p:txBody>
          <a:bodyPr>
            <a:normAutofit lnSpcReduction="10000"/>
          </a:bodyPr>
          <a:lstStyle/>
          <a:p>
            <a:r>
              <a:rPr lang="fi-FI" dirty="0" smtClean="0"/>
              <a:t>Ihmisten kulkua ja työaikaa on seurattu jo ennen teollisuuden syntymää </a:t>
            </a:r>
            <a:br>
              <a:rPr lang="fi-FI" dirty="0" smtClean="0"/>
            </a:br>
            <a:r>
              <a:rPr lang="fi-FI" dirty="0" smtClean="0"/>
              <a:t>(päivä on pulkassa)</a:t>
            </a:r>
          </a:p>
          <a:p>
            <a:r>
              <a:rPr lang="fi-FI" dirty="0" smtClean="0"/>
              <a:t>Vanhojen mekaanisten kellokorttilaitteiden tilalle on tulleet uudet sähköisesti toimivat päätteet ja lukijat</a:t>
            </a:r>
          </a:p>
          <a:p>
            <a:r>
              <a:rPr lang="fi-FI" dirty="0" smtClean="0"/>
              <a:t>Myös rikosilmoitinlaitteet ovat kehittyneet huimasti: Ennen vanhaan kotoa poistuttaessa jätettiin luuta oven eteen, nykyään järjestelmiin voidaan kytkeä esim. Palo- ja kosteusilmaisimia ja muita valvontalaitteita</a:t>
            </a:r>
            <a:endParaRPr lang="fi-FI" dirty="0"/>
          </a:p>
        </p:txBody>
      </p:sp>
      <p:pic>
        <p:nvPicPr>
          <p:cNvPr id="4" name="Kuva 3"/>
          <p:cNvPicPr>
            <a:picLocks noChangeAspect="1"/>
          </p:cNvPicPr>
          <p:nvPr/>
        </p:nvPicPr>
        <p:blipFill>
          <a:blip r:embed="rId3"/>
          <a:stretch>
            <a:fillRect/>
          </a:stretch>
        </p:blipFill>
        <p:spPr>
          <a:xfrm>
            <a:off x="263907" y="274638"/>
            <a:ext cx="2267960" cy="1386548"/>
          </a:xfrm>
          <a:prstGeom prst="rect">
            <a:avLst/>
          </a:prstGeom>
        </p:spPr>
      </p:pic>
    </p:spTree>
    <p:extLst>
      <p:ext uri="{BB962C8B-B14F-4D97-AF65-F5344CB8AC3E}">
        <p14:creationId xmlns:p14="http://schemas.microsoft.com/office/powerpoint/2010/main" val="427654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Kulunvalvontajärjestelmät</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Käytetään lähinnä yrityksissä</a:t>
            </a:r>
          </a:p>
          <a:p>
            <a:r>
              <a:rPr lang="fi-FI" dirty="0" smtClean="0"/>
              <a:t>Päätehtävänä</a:t>
            </a:r>
          </a:p>
          <a:p>
            <a:pPr lvl="1"/>
            <a:r>
              <a:rPr lang="fi-FI" dirty="0" smtClean="0"/>
              <a:t>Valvoa, rajoittaa ja ohjata henkilöiden liikkumista rakennuksen eri osissa eri vuorokauden aikoina</a:t>
            </a:r>
          </a:p>
          <a:p>
            <a:pPr lvl="1"/>
            <a:r>
              <a:rPr lang="fi-FI" dirty="0" smtClean="0"/>
              <a:t>Parantaa henkilökunnan ja asiakkaiden turvallisuutta</a:t>
            </a:r>
          </a:p>
          <a:p>
            <a:pPr lvl="1"/>
            <a:r>
              <a:rPr lang="fi-FI" dirty="0" smtClean="0"/>
              <a:t>Suojata yrityksen omaisuutta</a:t>
            </a:r>
          </a:p>
          <a:p>
            <a:pPr lvl="1"/>
            <a:r>
              <a:rPr lang="fi-FI" dirty="0" smtClean="0"/>
              <a:t>Seurata työntekijöiden työaikaa ja liikkumista</a:t>
            </a:r>
          </a:p>
          <a:p>
            <a:pPr lvl="1"/>
            <a:r>
              <a:rPr lang="fi-FI" dirty="0" smtClean="0"/>
              <a:t>Lisäksi ovia voidaan ohjata kellonajan ja viikonpäivän mukaan aukioloajoista riippuen</a:t>
            </a:r>
            <a:endParaRPr lang="fi-FI" dirty="0"/>
          </a:p>
        </p:txBody>
      </p:sp>
    </p:spTree>
    <p:extLst>
      <p:ext uri="{BB962C8B-B14F-4D97-AF65-F5344CB8AC3E}">
        <p14:creationId xmlns:p14="http://schemas.microsoft.com/office/powerpoint/2010/main" val="53634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Kulunvalvontajärjestelmän periaatekuva</a:t>
            </a:r>
            <a:endParaRPr lang="fi-FI" dirty="0"/>
          </a:p>
        </p:txBody>
      </p:sp>
      <p:pic>
        <p:nvPicPr>
          <p:cNvPr id="4" name="Kuva 3"/>
          <p:cNvPicPr>
            <a:picLocks noChangeAspect="1"/>
          </p:cNvPicPr>
          <p:nvPr/>
        </p:nvPicPr>
        <p:blipFill>
          <a:blip r:embed="rId2"/>
          <a:stretch>
            <a:fillRect/>
          </a:stretch>
        </p:blipFill>
        <p:spPr>
          <a:xfrm>
            <a:off x="602041" y="1417638"/>
            <a:ext cx="7766730" cy="5392749"/>
          </a:xfrm>
          <a:prstGeom prst="rect">
            <a:avLst/>
          </a:prstGeom>
        </p:spPr>
      </p:pic>
    </p:spTree>
    <p:extLst>
      <p:ext uri="{BB962C8B-B14F-4D97-AF65-F5344CB8AC3E}">
        <p14:creationId xmlns:p14="http://schemas.microsoft.com/office/powerpoint/2010/main" val="1976470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Toimintaperiaate, esimerkki</a:t>
            </a:r>
            <a:endParaRPr lang="fi-FI" dirty="0"/>
          </a:p>
        </p:txBody>
      </p:sp>
      <p:sp>
        <p:nvSpPr>
          <p:cNvPr id="3" name="Sisällön paikkamerkki 2"/>
          <p:cNvSpPr>
            <a:spLocks noGrp="1"/>
          </p:cNvSpPr>
          <p:nvPr>
            <p:ph idx="1"/>
          </p:nvPr>
        </p:nvSpPr>
        <p:spPr>
          <a:xfrm>
            <a:off x="457200" y="1600200"/>
            <a:ext cx="8229600" cy="5186674"/>
          </a:xfrm>
        </p:spPr>
        <p:txBody>
          <a:bodyPr>
            <a:normAutofit/>
          </a:bodyPr>
          <a:lstStyle/>
          <a:p>
            <a:r>
              <a:rPr lang="fi-FI" dirty="0" smtClean="0"/>
              <a:t>Henkilö haluaa mennä varastohuoneeseen</a:t>
            </a:r>
          </a:p>
          <a:p>
            <a:pPr lvl="1"/>
            <a:r>
              <a:rPr lang="fi-FI" dirty="0" smtClean="0"/>
              <a:t>Hän asettaa avaimen lukijaan</a:t>
            </a:r>
          </a:p>
          <a:p>
            <a:pPr lvl="1"/>
            <a:r>
              <a:rPr lang="fi-FI" dirty="0" smtClean="0"/>
              <a:t>Lukija lähettää tiedon tietokoneelle</a:t>
            </a:r>
          </a:p>
          <a:p>
            <a:pPr lvl="1"/>
            <a:r>
              <a:rPr lang="fi-FI" dirty="0" smtClean="0"/>
              <a:t>Tietokone tarkastaa, onko avaimella oikeus mennä ko. huoneeseen. Mikäli oikeus on, tietokone lähettää tiedon lukijaan ja avaa sähkölukon</a:t>
            </a:r>
          </a:p>
          <a:p>
            <a:pPr lvl="1"/>
            <a:r>
              <a:rPr lang="fi-FI" dirty="0" smtClean="0"/>
              <a:t>Kaikista kulkuyrityksistä ja tapahtumista tallentuu tieto tietokoneelle, josta ne voidaan lukea myöhemmin</a:t>
            </a:r>
            <a:endParaRPr lang="fi-FI" dirty="0"/>
          </a:p>
        </p:txBody>
      </p:sp>
    </p:spTree>
    <p:extLst>
      <p:ext uri="{BB962C8B-B14F-4D97-AF65-F5344CB8AC3E}">
        <p14:creationId xmlns:p14="http://schemas.microsoft.com/office/powerpoint/2010/main" val="66054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Fyysinen toteutus</a:t>
            </a:r>
            <a:endParaRPr lang="fi-FI" dirty="0"/>
          </a:p>
        </p:txBody>
      </p:sp>
      <p:sp>
        <p:nvSpPr>
          <p:cNvPr id="3" name="Sisällön paikkamerkki 2"/>
          <p:cNvSpPr>
            <a:spLocks noGrp="1"/>
          </p:cNvSpPr>
          <p:nvPr>
            <p:ph idx="1"/>
          </p:nvPr>
        </p:nvSpPr>
        <p:spPr/>
        <p:txBody>
          <a:bodyPr/>
          <a:lstStyle/>
          <a:p>
            <a:r>
              <a:rPr lang="fi-FI" dirty="0" smtClean="0"/>
              <a:t>Kulunvalvontajärjestelmät koostuvat</a:t>
            </a:r>
          </a:p>
          <a:p>
            <a:pPr lvl="1"/>
            <a:r>
              <a:rPr lang="fi-FI" dirty="0" smtClean="0"/>
              <a:t>Tietokoneesta</a:t>
            </a:r>
          </a:p>
          <a:p>
            <a:pPr lvl="1"/>
            <a:r>
              <a:rPr lang="fi-FI" dirty="0" smtClean="0"/>
              <a:t>Elektronisista lukijoista, jonka tehtävänä on tunnistaa elektroninen avain ja lähettää avaimessa oleva tunnus tietokoneelle</a:t>
            </a:r>
          </a:p>
          <a:p>
            <a:pPr lvl="1"/>
            <a:r>
              <a:rPr lang="fi-FI" dirty="0" smtClean="0"/>
              <a:t>Reitittimistä</a:t>
            </a:r>
          </a:p>
          <a:p>
            <a:pPr lvl="1"/>
            <a:r>
              <a:rPr lang="fi-FI" dirty="0" smtClean="0"/>
              <a:t>Sähkömekaanisista lukoista</a:t>
            </a:r>
          </a:p>
          <a:p>
            <a:pPr lvl="1"/>
            <a:r>
              <a:rPr lang="fi-FI" dirty="0" smtClean="0"/>
              <a:t>Näitä yhdistävästä kaapeloinnista</a:t>
            </a:r>
            <a:endParaRPr lang="fi-FI" dirty="0"/>
          </a:p>
        </p:txBody>
      </p:sp>
    </p:spTree>
    <p:extLst>
      <p:ext uri="{BB962C8B-B14F-4D97-AF65-F5344CB8AC3E}">
        <p14:creationId xmlns:p14="http://schemas.microsoft.com/office/powerpoint/2010/main" val="304651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Elektroniset lukijat</a:t>
            </a:r>
            <a:endParaRPr lang="fi-FI" dirty="0"/>
          </a:p>
        </p:txBody>
      </p:sp>
      <p:sp>
        <p:nvSpPr>
          <p:cNvPr id="3" name="Sisällön paikkamerkki 2"/>
          <p:cNvSpPr>
            <a:spLocks noGrp="1"/>
          </p:cNvSpPr>
          <p:nvPr>
            <p:ph idx="1"/>
          </p:nvPr>
        </p:nvSpPr>
        <p:spPr>
          <a:xfrm>
            <a:off x="457200" y="1600200"/>
            <a:ext cx="6000299" cy="5257800"/>
          </a:xfrm>
        </p:spPr>
        <p:txBody>
          <a:bodyPr>
            <a:normAutofit lnSpcReduction="10000"/>
          </a:bodyPr>
          <a:lstStyle/>
          <a:p>
            <a:r>
              <a:rPr lang="fi-FI" dirty="0" smtClean="0"/>
              <a:t>Voidaan jakaa kolmeen ryhmään</a:t>
            </a:r>
          </a:p>
          <a:p>
            <a:pPr lvl="1"/>
            <a:r>
              <a:rPr lang="fi-FI" dirty="0" smtClean="0"/>
              <a:t>Perinteisiin lukijassa luettaviin</a:t>
            </a:r>
          </a:p>
          <a:p>
            <a:pPr lvl="2"/>
            <a:r>
              <a:rPr lang="fi-FI" dirty="0" smtClean="0"/>
              <a:t>Vaatii elektronisen avaimen, esim. Magneettijuovakortin </a:t>
            </a:r>
          </a:p>
          <a:p>
            <a:pPr lvl="1"/>
            <a:r>
              <a:rPr lang="fi-FI" dirty="0" smtClean="0"/>
              <a:t>Etäluettaviin</a:t>
            </a:r>
          </a:p>
          <a:p>
            <a:pPr lvl="2"/>
            <a:r>
              <a:rPr lang="fi-FI" dirty="0" smtClean="0"/>
              <a:t>Elektroninen avain ei tarvitse olla kosketuksissa lukijaan vaan avain voi olla muutaman senttimetrin tai jopa metrin etäisyydellä</a:t>
            </a:r>
          </a:p>
          <a:p>
            <a:pPr lvl="1"/>
            <a:r>
              <a:rPr lang="fi-FI" dirty="0" smtClean="0"/>
              <a:t>Biometrisiin</a:t>
            </a:r>
          </a:p>
          <a:p>
            <a:pPr lvl="2"/>
            <a:r>
              <a:rPr lang="fi-FI" dirty="0" smtClean="0"/>
              <a:t>Esim. Sormenjälki-, puhe- tai iiriksentunnistin. Yleisin sormenjälki</a:t>
            </a:r>
            <a:endParaRPr lang="fi-FI" dirty="0"/>
          </a:p>
        </p:txBody>
      </p:sp>
      <p:pic>
        <p:nvPicPr>
          <p:cNvPr id="4" name="Kuva 3"/>
          <p:cNvPicPr>
            <a:picLocks noChangeAspect="1"/>
          </p:cNvPicPr>
          <p:nvPr/>
        </p:nvPicPr>
        <p:blipFill>
          <a:blip r:embed="rId3"/>
          <a:stretch>
            <a:fillRect/>
          </a:stretch>
        </p:blipFill>
        <p:spPr>
          <a:xfrm>
            <a:off x="6919338" y="892730"/>
            <a:ext cx="794016" cy="1779122"/>
          </a:xfrm>
          <a:prstGeom prst="rect">
            <a:avLst/>
          </a:prstGeom>
        </p:spPr>
      </p:pic>
      <p:pic>
        <p:nvPicPr>
          <p:cNvPr id="5" name="Kuva 4"/>
          <p:cNvPicPr>
            <a:picLocks noChangeAspect="1"/>
          </p:cNvPicPr>
          <p:nvPr/>
        </p:nvPicPr>
        <p:blipFill>
          <a:blip r:embed="rId4"/>
          <a:stretch>
            <a:fillRect/>
          </a:stretch>
        </p:blipFill>
        <p:spPr>
          <a:xfrm>
            <a:off x="6812737" y="2828531"/>
            <a:ext cx="1169850" cy="1628545"/>
          </a:xfrm>
          <a:prstGeom prst="rect">
            <a:avLst/>
          </a:prstGeom>
        </p:spPr>
      </p:pic>
      <p:pic>
        <p:nvPicPr>
          <p:cNvPr id="6" name="Kuva 5"/>
          <p:cNvPicPr>
            <a:picLocks noChangeAspect="1"/>
          </p:cNvPicPr>
          <p:nvPr/>
        </p:nvPicPr>
        <p:blipFill>
          <a:blip r:embed="rId5"/>
          <a:stretch>
            <a:fillRect/>
          </a:stretch>
        </p:blipFill>
        <p:spPr>
          <a:xfrm>
            <a:off x="6812737" y="4654631"/>
            <a:ext cx="1070895" cy="1987581"/>
          </a:xfrm>
          <a:prstGeom prst="rect">
            <a:avLst/>
          </a:prstGeom>
        </p:spPr>
      </p:pic>
    </p:spTree>
    <p:extLst>
      <p:ext uri="{BB962C8B-B14F-4D97-AF65-F5344CB8AC3E}">
        <p14:creationId xmlns:p14="http://schemas.microsoft.com/office/powerpoint/2010/main" val="213849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Turvasuojaustoiminta</a:t>
            </a:r>
            <a:endParaRPr lang="fi-FI" dirty="0"/>
          </a:p>
        </p:txBody>
      </p:sp>
      <p:sp>
        <p:nvSpPr>
          <p:cNvPr id="3" name="Sisällön paikkamerkki 2"/>
          <p:cNvSpPr>
            <a:spLocks noGrp="1"/>
          </p:cNvSpPr>
          <p:nvPr>
            <p:ph idx="1"/>
          </p:nvPr>
        </p:nvSpPr>
        <p:spPr>
          <a:xfrm>
            <a:off x="457200" y="1600200"/>
            <a:ext cx="8686800" cy="4525963"/>
          </a:xfrm>
        </p:spPr>
        <p:txBody>
          <a:bodyPr/>
          <a:lstStyle/>
          <a:p>
            <a:r>
              <a:rPr lang="fi-FI" dirty="0" smtClean="0"/>
              <a:t>Turvasuojaustoiminta</a:t>
            </a:r>
          </a:p>
          <a:p>
            <a:r>
              <a:rPr lang="fi-FI" dirty="0" smtClean="0"/>
              <a:t>Turvasuojaus</a:t>
            </a:r>
          </a:p>
          <a:p>
            <a:r>
              <a:rPr lang="fi-FI" dirty="0" smtClean="0"/>
              <a:t>Turvasuojaustehtävä</a:t>
            </a:r>
          </a:p>
          <a:p>
            <a:r>
              <a:rPr lang="fi-FI" dirty="0" smtClean="0"/>
              <a:t>Hyväksymistä edellyttävä turvasuojaustehtävä </a:t>
            </a:r>
          </a:p>
          <a:p>
            <a:r>
              <a:rPr lang="fi-FI" dirty="0" smtClean="0"/>
              <a:t>Turvallisuusalan elinkeinoluvan haltija</a:t>
            </a:r>
          </a:p>
          <a:p>
            <a:r>
              <a:rPr lang="fi-FI" dirty="0" smtClean="0"/>
              <a:t>Vastaava hoitaja</a:t>
            </a:r>
            <a:endParaRPr lang="fi-FI" dirty="0"/>
          </a:p>
        </p:txBody>
      </p:sp>
    </p:spTree>
    <p:extLst>
      <p:ext uri="{BB962C8B-B14F-4D97-AF65-F5344CB8AC3E}">
        <p14:creationId xmlns:p14="http://schemas.microsoft.com/office/powerpoint/2010/main" val="32110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Työajanseurantapäätteet</a:t>
            </a:r>
            <a:endParaRPr lang="fi-FI" dirty="0"/>
          </a:p>
        </p:txBody>
      </p:sp>
      <p:sp>
        <p:nvSpPr>
          <p:cNvPr id="3" name="Sisällön paikkamerkki 2"/>
          <p:cNvSpPr>
            <a:spLocks noGrp="1"/>
          </p:cNvSpPr>
          <p:nvPr>
            <p:ph idx="1"/>
          </p:nvPr>
        </p:nvSpPr>
        <p:spPr/>
        <p:txBody>
          <a:bodyPr/>
          <a:lstStyle/>
          <a:p>
            <a:r>
              <a:rPr lang="fi-FI" dirty="0" smtClean="0"/>
              <a:t>Käytetään työvaiheiden </a:t>
            </a:r>
            <a:br>
              <a:rPr lang="fi-FI" dirty="0" smtClean="0"/>
            </a:br>
            <a:r>
              <a:rPr lang="fi-FI" dirty="0" smtClean="0"/>
              <a:t>ja </a:t>
            </a:r>
            <a:r>
              <a:rPr lang="mr-IN" dirty="0" smtClean="0"/>
              <a:t>–</a:t>
            </a:r>
            <a:r>
              <a:rPr lang="fi-FI" dirty="0" smtClean="0"/>
              <a:t>aikojen syöttämiseen</a:t>
            </a:r>
          </a:p>
          <a:p>
            <a:r>
              <a:rPr lang="fi-FI" dirty="0" smtClean="0"/>
              <a:t>Toimii samalla tavalla kuin edellä</a:t>
            </a:r>
          </a:p>
          <a:p>
            <a:endParaRPr lang="fi-FI" dirty="0"/>
          </a:p>
        </p:txBody>
      </p:sp>
      <p:pic>
        <p:nvPicPr>
          <p:cNvPr id="4" name="Kuva 3"/>
          <p:cNvPicPr>
            <a:picLocks noChangeAspect="1"/>
          </p:cNvPicPr>
          <p:nvPr/>
        </p:nvPicPr>
        <p:blipFill>
          <a:blip r:embed="rId3"/>
          <a:stretch>
            <a:fillRect/>
          </a:stretch>
        </p:blipFill>
        <p:spPr>
          <a:xfrm>
            <a:off x="206177" y="3602955"/>
            <a:ext cx="8789374" cy="3110846"/>
          </a:xfrm>
          <a:prstGeom prst="rect">
            <a:avLst/>
          </a:prstGeom>
        </p:spPr>
      </p:pic>
      <p:pic>
        <p:nvPicPr>
          <p:cNvPr id="5" name="Kuva 4"/>
          <p:cNvPicPr>
            <a:picLocks noChangeAspect="1"/>
          </p:cNvPicPr>
          <p:nvPr/>
        </p:nvPicPr>
        <p:blipFill>
          <a:blip r:embed="rId4"/>
          <a:stretch>
            <a:fillRect/>
          </a:stretch>
        </p:blipFill>
        <p:spPr>
          <a:xfrm>
            <a:off x="6544199" y="1600200"/>
            <a:ext cx="2451352" cy="1886431"/>
          </a:xfrm>
          <a:prstGeom prst="rect">
            <a:avLst/>
          </a:prstGeom>
        </p:spPr>
      </p:pic>
    </p:spTree>
    <p:extLst>
      <p:ext uri="{BB962C8B-B14F-4D97-AF65-F5344CB8AC3E}">
        <p14:creationId xmlns:p14="http://schemas.microsoft.com/office/powerpoint/2010/main" val="19856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Keskittimet</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Tehtävänä yhdistää työajanseurantapäätteet, elektroniset tunnistimet ja muut kulunvalvontalaitteet isäntätietokoneeseen</a:t>
            </a:r>
          </a:p>
          <a:p>
            <a:r>
              <a:rPr lang="fi-FI" dirty="0" smtClean="0"/>
              <a:t>Synonyymi pääteohjain tai alakeskus</a:t>
            </a:r>
          </a:p>
          <a:p>
            <a:r>
              <a:rPr lang="fi-FI" dirty="0" smtClean="0"/>
              <a:t>Topologia tähti- tai väyläverkko</a:t>
            </a:r>
          </a:p>
          <a:p>
            <a:r>
              <a:rPr lang="fi-FI" dirty="0" smtClean="0"/>
              <a:t>Voidaan ohjelmoida siten, </a:t>
            </a:r>
            <a:br>
              <a:rPr lang="fi-FI" dirty="0" smtClean="0"/>
            </a:br>
            <a:r>
              <a:rPr lang="fi-FI" dirty="0" smtClean="0"/>
              <a:t>että se ohjaa itsenäisesti </a:t>
            </a:r>
            <a:br>
              <a:rPr lang="fi-FI" dirty="0" smtClean="0"/>
            </a:br>
            <a:r>
              <a:rPr lang="fi-FI" dirty="0" smtClean="0"/>
              <a:t>siihen liitettyjä laitteita</a:t>
            </a:r>
          </a:p>
          <a:p>
            <a:r>
              <a:rPr lang="fi-FI" dirty="0" smtClean="0"/>
              <a:t>Akkuvarmennettu</a:t>
            </a:r>
            <a:endParaRPr lang="fi-FI" dirty="0"/>
          </a:p>
        </p:txBody>
      </p:sp>
      <p:pic>
        <p:nvPicPr>
          <p:cNvPr id="4" name="Kuva 3"/>
          <p:cNvPicPr>
            <a:picLocks noChangeAspect="1"/>
          </p:cNvPicPr>
          <p:nvPr/>
        </p:nvPicPr>
        <p:blipFill>
          <a:blip r:embed="rId3"/>
          <a:stretch>
            <a:fillRect/>
          </a:stretch>
        </p:blipFill>
        <p:spPr>
          <a:xfrm>
            <a:off x="6177098" y="3749562"/>
            <a:ext cx="2657420" cy="3000044"/>
          </a:xfrm>
          <a:prstGeom prst="rect">
            <a:avLst/>
          </a:prstGeom>
        </p:spPr>
      </p:pic>
    </p:spTree>
    <p:extLst>
      <p:ext uri="{BB962C8B-B14F-4D97-AF65-F5344CB8AC3E}">
        <p14:creationId xmlns:p14="http://schemas.microsoft.com/office/powerpoint/2010/main" val="972648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Keskuslaitteet</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Keskusyksikkönä toimii yleensä PC tai palvelin</a:t>
            </a:r>
          </a:p>
          <a:p>
            <a:pPr lvl="1"/>
            <a:r>
              <a:rPr lang="fi-FI" dirty="0" smtClean="0"/>
              <a:t>Hallitaan koko järjestelmän toimintaa</a:t>
            </a:r>
          </a:p>
          <a:p>
            <a:pPr lvl="2"/>
            <a:r>
              <a:rPr lang="fi-FI" dirty="0" smtClean="0"/>
              <a:t>Kulkutapahtumia, henkilörekisteriä, raportointia, ovien ohjauksia jne.</a:t>
            </a:r>
          </a:p>
          <a:p>
            <a:r>
              <a:rPr lang="fi-FI" dirty="0" smtClean="0"/>
              <a:t>Järjestelmiä kahta päätyyppiä</a:t>
            </a:r>
          </a:p>
          <a:p>
            <a:pPr lvl="1"/>
            <a:r>
              <a:rPr lang="fi-FI" dirty="0" smtClean="0"/>
              <a:t>Ovet jatkuvassa yhteydessä tai sitten ei</a:t>
            </a:r>
          </a:p>
          <a:p>
            <a:r>
              <a:rPr lang="fi-FI" dirty="0" smtClean="0"/>
              <a:t>Yleensä liitetään lähiverkkoon</a:t>
            </a:r>
            <a:endParaRPr lang="fi-FI" dirty="0"/>
          </a:p>
        </p:txBody>
      </p:sp>
    </p:spTree>
    <p:extLst>
      <p:ext uri="{BB962C8B-B14F-4D97-AF65-F5344CB8AC3E}">
        <p14:creationId xmlns:p14="http://schemas.microsoft.com/office/powerpoint/2010/main" val="388114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Ohjelmistojen </a:t>
            </a:r>
            <a:br>
              <a:rPr lang="fi-FI" dirty="0" smtClean="0"/>
            </a:br>
            <a:r>
              <a:rPr lang="fi-FI" dirty="0" smtClean="0"/>
              <a:t>toiminnallinen rakenne</a:t>
            </a:r>
            <a:endParaRPr lang="fi-FI" dirty="0"/>
          </a:p>
        </p:txBody>
      </p:sp>
      <p:sp>
        <p:nvSpPr>
          <p:cNvPr id="3" name="Sisällön paikkamerkki 2"/>
          <p:cNvSpPr>
            <a:spLocks noGrp="1"/>
          </p:cNvSpPr>
          <p:nvPr>
            <p:ph idx="1"/>
          </p:nvPr>
        </p:nvSpPr>
        <p:spPr/>
        <p:txBody>
          <a:bodyPr/>
          <a:lstStyle/>
          <a:p>
            <a:r>
              <a:rPr lang="fi-FI" dirty="0" smtClean="0"/>
              <a:t>Kolme pääryhmää</a:t>
            </a:r>
          </a:p>
          <a:p>
            <a:pPr lvl="1"/>
            <a:r>
              <a:rPr lang="fi-FI" dirty="0" smtClean="0"/>
              <a:t>Turvallisuus</a:t>
            </a:r>
          </a:p>
          <a:p>
            <a:pPr lvl="2"/>
            <a:r>
              <a:rPr lang="fi-FI" dirty="0" smtClean="0"/>
              <a:t>Kulunvalvonta, ohjaukset, ovivalvonta, rikosilmoitukset, valvontagrafiikka ja integraatio</a:t>
            </a:r>
          </a:p>
          <a:p>
            <a:pPr lvl="1"/>
            <a:r>
              <a:rPr lang="fi-FI" dirty="0" smtClean="0"/>
              <a:t>Hallinto</a:t>
            </a:r>
          </a:p>
          <a:p>
            <a:pPr lvl="2"/>
            <a:r>
              <a:rPr lang="fi-FI" dirty="0" smtClean="0"/>
              <a:t>Työajan-, lounasseuranta ja  informaatiopalvelut</a:t>
            </a:r>
          </a:p>
          <a:p>
            <a:pPr lvl="1"/>
            <a:r>
              <a:rPr lang="fi-FI" dirty="0" smtClean="0"/>
              <a:t>Muut toiminnot</a:t>
            </a:r>
          </a:p>
          <a:p>
            <a:pPr lvl="2"/>
            <a:r>
              <a:rPr lang="fi-FI" dirty="0" smtClean="0"/>
              <a:t>Työnumeroseuranta, sähköinen vieraskirja ja kuvarekisteri</a:t>
            </a:r>
          </a:p>
          <a:p>
            <a:pPr lvl="1"/>
            <a:endParaRPr lang="fi-FI" dirty="0"/>
          </a:p>
        </p:txBody>
      </p:sp>
    </p:spTree>
    <p:extLst>
      <p:ext uri="{BB962C8B-B14F-4D97-AF65-F5344CB8AC3E}">
        <p14:creationId xmlns:p14="http://schemas.microsoft.com/office/powerpoint/2010/main" val="185734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Rikosilmoitinjärjestelmät</a:t>
            </a:r>
            <a:endParaRPr lang="fi-FI" dirty="0"/>
          </a:p>
        </p:txBody>
      </p:sp>
      <p:sp>
        <p:nvSpPr>
          <p:cNvPr id="3" name="Sisällön paikkamerkki 2"/>
          <p:cNvSpPr>
            <a:spLocks noGrp="1"/>
          </p:cNvSpPr>
          <p:nvPr>
            <p:ph idx="1"/>
          </p:nvPr>
        </p:nvSpPr>
        <p:spPr>
          <a:xfrm>
            <a:off x="216838" y="1600200"/>
            <a:ext cx="8797446" cy="4525963"/>
          </a:xfrm>
        </p:spPr>
        <p:txBody>
          <a:bodyPr/>
          <a:lstStyle/>
          <a:p>
            <a:r>
              <a:rPr lang="fi-FI" dirty="0" smtClean="0"/>
              <a:t>Rikollisuudesta yli 20 </a:t>
            </a:r>
            <a:r>
              <a:rPr lang="fi-FI" dirty="0" err="1" smtClean="0"/>
              <a:t>mrd</a:t>
            </a:r>
            <a:r>
              <a:rPr lang="fi-FI" dirty="0" smtClean="0"/>
              <a:t> menetykset / vuosi</a:t>
            </a:r>
          </a:p>
          <a:p>
            <a:r>
              <a:rPr lang="fi-FI" dirty="0" smtClean="0"/>
              <a:t>Harmaa talous arviolta 20% BKT:stä</a:t>
            </a:r>
          </a:p>
          <a:p>
            <a:r>
              <a:rPr lang="fi-FI" dirty="0" smtClean="0"/>
              <a:t>Murrot ja varkaudet vähentyneet, liikeryöstöt ja –murrot lisääntyneet pitkällä aikavälillä</a:t>
            </a:r>
          </a:p>
          <a:p>
            <a:r>
              <a:rPr lang="fi-FI" dirty="0" smtClean="0"/>
              <a:t>Rakenteellinen suojaus perusta RIJ asennukseen</a:t>
            </a:r>
          </a:p>
          <a:p>
            <a:r>
              <a:rPr lang="fi-FI" dirty="0" smtClean="0"/>
              <a:t>Voi tuoda tuntuvia </a:t>
            </a:r>
            <a:r>
              <a:rPr lang="fi-FI" dirty="0" smtClean="0"/>
              <a:t>vakuutusalennuksia, tai on vakuutuksen vaatimus</a:t>
            </a:r>
            <a:endParaRPr lang="fi-FI" dirty="0"/>
          </a:p>
        </p:txBody>
      </p:sp>
    </p:spTree>
    <p:extLst>
      <p:ext uri="{BB962C8B-B14F-4D97-AF65-F5344CB8AC3E}">
        <p14:creationId xmlns:p14="http://schemas.microsoft.com/office/powerpoint/2010/main" val="91097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Murtosuojaus kokonaisuutena</a:t>
            </a:r>
            <a:endParaRPr lang="fi-FI" dirty="0"/>
          </a:p>
        </p:txBody>
      </p:sp>
      <p:sp>
        <p:nvSpPr>
          <p:cNvPr id="3" name="Sisällön paikkamerkki 2"/>
          <p:cNvSpPr>
            <a:spLocks noGrp="1"/>
          </p:cNvSpPr>
          <p:nvPr>
            <p:ph idx="1"/>
          </p:nvPr>
        </p:nvSpPr>
        <p:spPr>
          <a:xfrm>
            <a:off x="457200" y="1600200"/>
            <a:ext cx="8229600" cy="5257800"/>
          </a:xfrm>
        </p:spPr>
        <p:txBody>
          <a:bodyPr>
            <a:normAutofit/>
          </a:bodyPr>
          <a:lstStyle/>
          <a:p>
            <a:r>
              <a:rPr lang="fi-FI" dirty="0" smtClean="0"/>
              <a:t>Tehokkain murtosuojaus saadaan yhdistämällä erilaisia murtosuojauksen elementtejä ja erilaisia valvontatapoja</a:t>
            </a:r>
          </a:p>
          <a:p>
            <a:pPr lvl="1"/>
            <a:r>
              <a:rPr lang="fi-FI" dirty="0" smtClean="0"/>
              <a:t>Rakenteellinen murtosuojaus ml. </a:t>
            </a:r>
            <a:r>
              <a:rPr lang="fi-FI" dirty="0" smtClean="0"/>
              <a:t>a</a:t>
            </a:r>
            <a:r>
              <a:rPr lang="fi-FI" dirty="0" smtClean="0"/>
              <a:t>ita ja portit</a:t>
            </a:r>
          </a:p>
          <a:p>
            <a:pPr lvl="1"/>
            <a:r>
              <a:rPr lang="fi-FI" dirty="0" smtClean="0"/>
              <a:t>Murtoilmaisujärjestelmä</a:t>
            </a:r>
          </a:p>
          <a:p>
            <a:pPr lvl="1"/>
            <a:r>
              <a:rPr lang="fi-FI" dirty="0" smtClean="0"/>
              <a:t>Ilmoituksensiirtojärjestelmä</a:t>
            </a:r>
          </a:p>
          <a:p>
            <a:pPr lvl="1"/>
            <a:r>
              <a:rPr lang="fi-FI" dirty="0" smtClean="0"/>
              <a:t>Tallentava kameravalvonta</a:t>
            </a:r>
          </a:p>
          <a:p>
            <a:pPr lvl="1"/>
            <a:r>
              <a:rPr lang="fi-FI" dirty="0" smtClean="0"/>
              <a:t>Valaistus</a:t>
            </a:r>
          </a:p>
          <a:p>
            <a:pPr lvl="1"/>
            <a:r>
              <a:rPr lang="fi-FI" dirty="0" smtClean="0"/>
              <a:t>Paikallinen valvonta (esim. </a:t>
            </a:r>
            <a:r>
              <a:rPr lang="fi-FI" dirty="0" smtClean="0"/>
              <a:t>p</a:t>
            </a:r>
            <a:r>
              <a:rPr lang="fi-FI" dirty="0" smtClean="0"/>
              <a:t>aikallisvartiointi)</a:t>
            </a:r>
            <a:endParaRPr lang="fi-FI" dirty="0"/>
          </a:p>
        </p:txBody>
      </p:sp>
    </p:spTree>
    <p:extLst>
      <p:ext uri="{BB962C8B-B14F-4D97-AF65-F5344CB8AC3E}">
        <p14:creationId xmlns:p14="http://schemas.microsoft.com/office/powerpoint/2010/main" val="2713372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Hyötyjä</a:t>
            </a:r>
            <a:endParaRPr lang="fi-FI" dirty="0"/>
          </a:p>
        </p:txBody>
      </p:sp>
      <p:sp>
        <p:nvSpPr>
          <p:cNvPr id="3" name="Sisällön paikkamerkki 2"/>
          <p:cNvSpPr>
            <a:spLocks noGrp="1"/>
          </p:cNvSpPr>
          <p:nvPr>
            <p:ph idx="1"/>
          </p:nvPr>
        </p:nvSpPr>
        <p:spPr>
          <a:xfrm>
            <a:off x="457200" y="1600200"/>
            <a:ext cx="8479642" cy="4525963"/>
          </a:xfrm>
        </p:spPr>
        <p:txBody>
          <a:bodyPr/>
          <a:lstStyle/>
          <a:p>
            <a:r>
              <a:rPr lang="fi-FI" dirty="0" smtClean="0"/>
              <a:t>Pienentää riskiä joutua rikoksen kohteeksi</a:t>
            </a:r>
          </a:p>
          <a:p>
            <a:r>
              <a:rPr lang="fi-FI" dirty="0" smtClean="0"/>
              <a:t>Kiinnijäämisriski kasvaa ja vahingot pienenevät</a:t>
            </a:r>
          </a:p>
          <a:p>
            <a:r>
              <a:rPr lang="fi-FI" dirty="0" smtClean="0"/>
              <a:t>Täydentää ja korvaa rakenteellista suojausta</a:t>
            </a:r>
          </a:p>
          <a:p>
            <a:r>
              <a:rPr lang="fi-FI" dirty="0" smtClean="0"/>
              <a:t>Kasvattaa imagoa ja luotettavuutta asiakkaiden silmissä</a:t>
            </a:r>
          </a:p>
          <a:p>
            <a:r>
              <a:rPr lang="fi-FI" dirty="0" smtClean="0"/>
              <a:t>Varmistaa toiminnan jatkuvuutta</a:t>
            </a:r>
          </a:p>
          <a:p>
            <a:r>
              <a:rPr lang="fi-FI" dirty="0" smtClean="0"/>
              <a:t>Suojaa henkilöiden turvallisuutta</a:t>
            </a:r>
            <a:endParaRPr lang="fi-FI" dirty="0"/>
          </a:p>
        </p:txBody>
      </p:sp>
    </p:spTree>
    <p:extLst>
      <p:ext uri="{BB962C8B-B14F-4D97-AF65-F5344CB8AC3E}">
        <p14:creationId xmlns:p14="http://schemas.microsoft.com/office/powerpoint/2010/main" val="57462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Tarkoitus</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Nimensä mukaisesti ilmoittaa rikoksesta</a:t>
            </a:r>
          </a:p>
          <a:p>
            <a:r>
              <a:rPr lang="fi-FI" dirty="0" smtClean="0"/>
              <a:t>Valvoo kohteeseen tapahtuvaa tunkeutumista ja kohteessa tapahtuvaa liikettä</a:t>
            </a:r>
          </a:p>
          <a:p>
            <a:r>
              <a:rPr lang="fi-FI" dirty="0" smtClean="0"/>
              <a:t>Lähettää tiedon hälytyskeskukseen tai yhdelle tai useammalla yksityishenkilöllä</a:t>
            </a:r>
          </a:p>
          <a:p>
            <a:r>
              <a:rPr lang="fi-FI" dirty="0" smtClean="0"/>
              <a:t>Hälytys voi myös olla paikallinen</a:t>
            </a:r>
          </a:p>
          <a:p>
            <a:r>
              <a:rPr lang="fi-FI" dirty="0" smtClean="0"/>
              <a:t>Järjestelmään voi liittää myös kosteusilmaisimia ja paloilmaisimia</a:t>
            </a:r>
          </a:p>
          <a:p>
            <a:r>
              <a:rPr lang="fi-FI" dirty="0" smtClean="0"/>
              <a:t>Langallisia ja langattomia</a:t>
            </a:r>
            <a:endParaRPr lang="fi-FI" dirty="0"/>
          </a:p>
        </p:txBody>
      </p:sp>
    </p:spTree>
    <p:extLst>
      <p:ext uri="{BB962C8B-B14F-4D97-AF65-F5344CB8AC3E}">
        <p14:creationId xmlns:p14="http://schemas.microsoft.com/office/powerpoint/2010/main" val="3208748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Syitä </a:t>
            </a:r>
            <a:r>
              <a:rPr lang="fi-FI" dirty="0" err="1" smtClean="0"/>
              <a:t>RIJ:lle</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Kohteessa on arvokasta omaisuutta tai tietoa</a:t>
            </a:r>
          </a:p>
          <a:p>
            <a:r>
              <a:rPr lang="fi-FI" dirty="0" smtClean="0"/>
              <a:t>Rakenteellisen murtosuojauksen </a:t>
            </a:r>
            <a:r>
              <a:rPr lang="fi-FI" dirty="0" err="1" smtClean="0"/>
              <a:t>parantami-nen</a:t>
            </a:r>
            <a:r>
              <a:rPr lang="fi-FI" dirty="0" smtClean="0"/>
              <a:t> voi olla vaikeaa, kallista tai mahdotonta</a:t>
            </a:r>
          </a:p>
          <a:p>
            <a:r>
              <a:rPr lang="fi-FI" dirty="0" smtClean="0"/>
              <a:t>Ympäristöolosuhteet ovat vaikeat, eikä muutettavissa</a:t>
            </a:r>
          </a:p>
          <a:p>
            <a:r>
              <a:rPr lang="fi-FI" dirty="0" smtClean="0"/>
              <a:t>Kohteen ryöstöriski suuri</a:t>
            </a:r>
          </a:p>
          <a:p>
            <a:r>
              <a:rPr lang="fi-FI" dirty="0" smtClean="0"/>
              <a:t>Kohteeseen on jo murtauduttu </a:t>
            </a:r>
          </a:p>
          <a:p>
            <a:r>
              <a:rPr lang="fi-FI" dirty="0" smtClean="0"/>
              <a:t>Kohteeseen valittu turvataso sitä edellyttää</a:t>
            </a:r>
          </a:p>
          <a:p>
            <a:r>
              <a:rPr lang="fi-FI" dirty="0" smtClean="0"/>
              <a:t>”Parempi varautua kuin katua” </a:t>
            </a:r>
            <a:r>
              <a:rPr lang="fi-FI" dirty="0" err="1" smtClean="0"/>
              <a:t>-menttaliteetti</a:t>
            </a:r>
            <a:endParaRPr lang="fi-FI" dirty="0"/>
          </a:p>
          <a:p>
            <a:endParaRPr lang="fi-FI" dirty="0"/>
          </a:p>
        </p:txBody>
      </p:sp>
    </p:spTree>
    <p:extLst>
      <p:ext uri="{BB962C8B-B14F-4D97-AF65-F5344CB8AC3E}">
        <p14:creationId xmlns:p14="http://schemas.microsoft.com/office/powerpoint/2010/main" val="3832355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79556"/>
            <a:ext cx="8229600" cy="1143000"/>
          </a:xfrm>
        </p:spPr>
        <p:txBody>
          <a:bodyPr/>
          <a:lstStyle/>
          <a:p>
            <a:r>
              <a:rPr lang="fi-FI" dirty="0" smtClean="0"/>
              <a:t>Koostuu</a:t>
            </a:r>
            <a:endParaRPr lang="fi-FI" dirty="0"/>
          </a:p>
        </p:txBody>
      </p:sp>
      <p:sp>
        <p:nvSpPr>
          <p:cNvPr id="3" name="Sisällön paikkamerkki 2"/>
          <p:cNvSpPr>
            <a:spLocks noGrp="1"/>
          </p:cNvSpPr>
          <p:nvPr>
            <p:ph idx="1"/>
          </p:nvPr>
        </p:nvSpPr>
        <p:spPr>
          <a:xfrm>
            <a:off x="457200" y="1146006"/>
            <a:ext cx="8229600" cy="5711994"/>
          </a:xfrm>
        </p:spPr>
        <p:txBody>
          <a:bodyPr>
            <a:normAutofit lnSpcReduction="10000"/>
          </a:bodyPr>
          <a:lstStyle/>
          <a:p>
            <a:r>
              <a:rPr lang="fi-FI" dirty="0" smtClean="0"/>
              <a:t>Keskuksista</a:t>
            </a:r>
          </a:p>
          <a:p>
            <a:pPr lvl="1"/>
            <a:r>
              <a:rPr lang="fi-FI" dirty="0" smtClean="0"/>
              <a:t>Prosessoripohjainen ohjelmoitava laite, johon muut laitteet kytketään</a:t>
            </a:r>
          </a:p>
          <a:p>
            <a:r>
              <a:rPr lang="fi-FI" dirty="0" smtClean="0"/>
              <a:t>Ilmaisimista</a:t>
            </a:r>
          </a:p>
          <a:p>
            <a:pPr lvl="1"/>
            <a:r>
              <a:rPr lang="fi-FI" dirty="0" smtClean="0"/>
              <a:t>J</a:t>
            </a:r>
            <a:r>
              <a:rPr lang="fi-FI" dirty="0" smtClean="0"/>
              <a:t>oilla valvotaan ulko- ja sisäalueita, lämpöä, savua, kaasua tai kosteutta</a:t>
            </a:r>
            <a:endParaRPr lang="fi-FI" dirty="0" smtClean="0"/>
          </a:p>
          <a:p>
            <a:r>
              <a:rPr lang="fi-FI" dirty="0" smtClean="0"/>
              <a:t>Ohjauslaitteista</a:t>
            </a:r>
          </a:p>
          <a:p>
            <a:r>
              <a:rPr lang="fi-FI" dirty="0" smtClean="0"/>
              <a:t>Hälytyksensiirtolaitteista</a:t>
            </a:r>
          </a:p>
          <a:p>
            <a:pPr marL="0" indent="0">
              <a:buNone/>
            </a:pPr>
            <a:r>
              <a:rPr lang="fi-FI" dirty="0" smtClean="0"/>
              <a:t>Järjestelmään voidaan ohjelmoida kellonajat, milloin se kytkeytyy päälle ja pois, joten se voi toimia itsenäisesti</a:t>
            </a:r>
          </a:p>
          <a:p>
            <a:pPr marL="0" indent="0">
              <a:buNone/>
            </a:pPr>
            <a:endParaRPr lang="fi-FI" dirty="0"/>
          </a:p>
        </p:txBody>
      </p:sp>
    </p:spTree>
    <p:extLst>
      <p:ext uri="{BB962C8B-B14F-4D97-AF65-F5344CB8AC3E}">
        <p14:creationId xmlns:p14="http://schemas.microsoft.com/office/powerpoint/2010/main" val="58495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Henkilöstö</a:t>
            </a:r>
            <a:endParaRPr lang="fi-FI" dirty="0"/>
          </a:p>
        </p:txBody>
      </p:sp>
      <p:sp>
        <p:nvSpPr>
          <p:cNvPr id="3" name="Sisällön paikkamerkki 2"/>
          <p:cNvSpPr>
            <a:spLocks noGrp="1"/>
          </p:cNvSpPr>
          <p:nvPr>
            <p:ph idx="1"/>
          </p:nvPr>
        </p:nvSpPr>
        <p:spPr>
          <a:xfrm>
            <a:off x="457200" y="1600200"/>
            <a:ext cx="8610600" cy="5257800"/>
          </a:xfrm>
        </p:spPr>
        <p:txBody>
          <a:bodyPr/>
          <a:lstStyle/>
          <a:p>
            <a:r>
              <a:rPr lang="fi-FI" dirty="0" smtClean="0"/>
              <a:t>Yritysturvallisuuden keskeinen menettely on riskienhallinta</a:t>
            </a:r>
          </a:p>
          <a:p>
            <a:r>
              <a:rPr lang="fi-FI" dirty="0" smtClean="0"/>
              <a:t>Vain tunnistettuihin riskeihin voi varautua</a:t>
            </a:r>
          </a:p>
          <a:p>
            <a:r>
              <a:rPr lang="fi-FI" dirty="0" smtClean="0"/>
              <a:t>Henkilöstön tietoisuus</a:t>
            </a:r>
          </a:p>
          <a:p>
            <a:r>
              <a:rPr lang="fi-FI" dirty="0" smtClean="0"/>
              <a:t>Henkilöstön mukaan ottaminen ja sitouttaminen</a:t>
            </a:r>
          </a:p>
          <a:p>
            <a:r>
              <a:rPr lang="fi-FI" dirty="0" smtClean="0"/>
              <a:t>Asenne on tärkein</a:t>
            </a:r>
          </a:p>
          <a:p>
            <a:r>
              <a:rPr lang="fi-FI" dirty="0" smtClean="0"/>
              <a:t>Ohjeet</a:t>
            </a:r>
          </a:p>
          <a:p>
            <a:r>
              <a:rPr lang="fi-FI" dirty="0" smtClean="0"/>
              <a:t>Kulunvalvonta</a:t>
            </a:r>
          </a:p>
        </p:txBody>
      </p:sp>
    </p:spTree>
    <p:extLst>
      <p:ext uri="{BB962C8B-B14F-4D97-AF65-F5344CB8AC3E}">
        <p14:creationId xmlns:p14="http://schemas.microsoft.com/office/powerpoint/2010/main" val="3980520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Fyysinen toteutus</a:t>
            </a:r>
            <a:endParaRPr lang="fi-FI" dirty="0"/>
          </a:p>
        </p:txBody>
      </p:sp>
      <p:sp>
        <p:nvSpPr>
          <p:cNvPr id="3" name="Sisällön paikkamerkki 2"/>
          <p:cNvSpPr>
            <a:spLocks noGrp="1"/>
          </p:cNvSpPr>
          <p:nvPr>
            <p:ph idx="1"/>
          </p:nvPr>
        </p:nvSpPr>
        <p:spPr>
          <a:xfrm>
            <a:off x="457200" y="1600200"/>
            <a:ext cx="8229600" cy="5195770"/>
          </a:xfrm>
        </p:spPr>
        <p:txBody>
          <a:bodyPr/>
          <a:lstStyle/>
          <a:p>
            <a:r>
              <a:rPr lang="fi-FI" dirty="0" smtClean="0"/>
              <a:t>RIJ liitetään usein joihinkin muihin järjestelmiin yhteisten toimintojen vuoksi</a:t>
            </a:r>
          </a:p>
          <a:p>
            <a:pPr lvl="1"/>
            <a:r>
              <a:rPr lang="fi-FI" dirty="0" smtClean="0"/>
              <a:t>Videovalvonta- ja kulunvalvontajärjestelmät</a:t>
            </a:r>
          </a:p>
          <a:p>
            <a:r>
              <a:rPr lang="fi-FI" dirty="0" err="1" smtClean="0"/>
              <a:t>RIJ:ssä</a:t>
            </a:r>
            <a:r>
              <a:rPr lang="fi-FI" dirty="0" smtClean="0"/>
              <a:t> suojaustavat on eroteltu seuraavasti:</a:t>
            </a:r>
          </a:p>
          <a:p>
            <a:pPr lvl="1"/>
            <a:r>
              <a:rPr lang="fi-FI" dirty="0" smtClean="0"/>
              <a:t>Kehävalvonta</a:t>
            </a:r>
          </a:p>
          <a:p>
            <a:pPr lvl="1"/>
            <a:r>
              <a:rPr lang="fi-FI" dirty="0" smtClean="0"/>
              <a:t>Kuorivalvonta</a:t>
            </a:r>
          </a:p>
          <a:p>
            <a:pPr lvl="1"/>
            <a:r>
              <a:rPr lang="fi-FI" dirty="0" smtClean="0"/>
              <a:t>Tilavalvonta</a:t>
            </a:r>
          </a:p>
          <a:p>
            <a:pPr lvl="1"/>
            <a:r>
              <a:rPr lang="fi-FI" dirty="0" smtClean="0"/>
              <a:t>Kohdevalvonta</a:t>
            </a:r>
          </a:p>
          <a:p>
            <a:pPr lvl="1"/>
            <a:r>
              <a:rPr lang="fi-FI" dirty="0" smtClean="0"/>
              <a:t>Ryöstöilmaisu</a:t>
            </a:r>
            <a:endParaRPr lang="fi-FI" dirty="0"/>
          </a:p>
        </p:txBody>
      </p:sp>
    </p:spTree>
    <p:extLst>
      <p:ext uri="{BB962C8B-B14F-4D97-AF65-F5344CB8AC3E}">
        <p14:creationId xmlns:p14="http://schemas.microsoft.com/office/powerpoint/2010/main" val="419177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Ilmaisimet</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Valittaessa kiinnitettävä huomiota toiminnan luotettavuuteen ja virheellisten hälytysten ehkäisyyn</a:t>
            </a:r>
          </a:p>
          <a:p>
            <a:r>
              <a:rPr lang="fi-FI" dirty="0" smtClean="0"/>
              <a:t>Kohteen olosuhteen vaikuttavat oleellisesti</a:t>
            </a:r>
          </a:p>
          <a:p>
            <a:r>
              <a:rPr lang="fi-FI" dirty="0" smtClean="0"/>
              <a:t>Virheellisiä hälytyksiä voi syntyä</a:t>
            </a:r>
          </a:p>
          <a:p>
            <a:pPr lvl="1"/>
            <a:r>
              <a:rPr lang="fi-FI" dirty="0" smtClean="0"/>
              <a:t>Väärän tyyppinen ilmaisin</a:t>
            </a:r>
          </a:p>
          <a:p>
            <a:pPr lvl="1"/>
            <a:r>
              <a:rPr lang="fi-FI" dirty="0" smtClean="0"/>
              <a:t>Huono sijoittelu</a:t>
            </a:r>
          </a:p>
          <a:p>
            <a:pPr lvl="1"/>
            <a:r>
              <a:rPr lang="fi-FI" dirty="0" smtClean="0"/>
              <a:t>Ympäristöolosuhteen muuttuminen</a:t>
            </a:r>
          </a:p>
          <a:p>
            <a:pPr lvl="1"/>
            <a:r>
              <a:rPr lang="fi-FI" dirty="0" smtClean="0"/>
              <a:t>Laitteiden väärä käyttö</a:t>
            </a:r>
            <a:endParaRPr lang="fi-FI" dirty="0"/>
          </a:p>
        </p:txBody>
      </p:sp>
    </p:spTree>
    <p:extLst>
      <p:ext uri="{BB962C8B-B14F-4D97-AF65-F5344CB8AC3E}">
        <p14:creationId xmlns:p14="http://schemas.microsoft.com/office/powerpoint/2010/main" val="1117647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Ilmaisimet</a:t>
            </a:r>
            <a:endParaRPr lang="fi-FI" dirty="0"/>
          </a:p>
        </p:txBody>
      </p:sp>
      <p:sp>
        <p:nvSpPr>
          <p:cNvPr id="3" name="Sisällön paikkamerkki 2"/>
          <p:cNvSpPr>
            <a:spLocks noGrp="1"/>
          </p:cNvSpPr>
          <p:nvPr>
            <p:ph idx="1"/>
          </p:nvPr>
        </p:nvSpPr>
        <p:spPr/>
        <p:txBody>
          <a:bodyPr/>
          <a:lstStyle/>
          <a:p>
            <a:r>
              <a:rPr lang="fi-FI" dirty="0" smtClean="0"/>
              <a:t>Samaan silmukkaan voi liittää useita ilmaisimia</a:t>
            </a:r>
          </a:p>
          <a:p>
            <a:pPr lvl="1"/>
            <a:r>
              <a:rPr lang="fi-FI" dirty="0" smtClean="0"/>
              <a:t>Toimintatapa täytyy kuitenkin olla sama</a:t>
            </a:r>
          </a:p>
          <a:p>
            <a:pPr lvl="2"/>
            <a:r>
              <a:rPr lang="fi-FI" dirty="0" smtClean="0"/>
              <a:t>Ei palo- ja kosketusilmaisinta samaan</a:t>
            </a:r>
          </a:p>
          <a:p>
            <a:pPr lvl="1"/>
            <a:r>
              <a:rPr lang="fi-FI" dirty="0" smtClean="0"/>
              <a:t>Hälytyksen tehneen ilmaisimen paikantaminen vaikeampaa</a:t>
            </a:r>
            <a:endParaRPr lang="fi-FI" dirty="0"/>
          </a:p>
        </p:txBody>
      </p:sp>
    </p:spTree>
    <p:extLst>
      <p:ext uri="{BB962C8B-B14F-4D97-AF65-F5344CB8AC3E}">
        <p14:creationId xmlns:p14="http://schemas.microsoft.com/office/powerpoint/2010/main" val="3023502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IR-linjailmaisin</a:t>
            </a:r>
            <a:endParaRPr lang="fi-FI" dirty="0"/>
          </a:p>
        </p:txBody>
      </p:sp>
      <p:sp>
        <p:nvSpPr>
          <p:cNvPr id="3" name="Sisällön paikkamerkki 2"/>
          <p:cNvSpPr>
            <a:spLocks noGrp="1"/>
          </p:cNvSpPr>
          <p:nvPr>
            <p:ph idx="1"/>
          </p:nvPr>
        </p:nvSpPr>
        <p:spPr>
          <a:xfrm>
            <a:off x="154885" y="1600200"/>
            <a:ext cx="8531915" cy="4525963"/>
          </a:xfrm>
        </p:spPr>
        <p:txBody>
          <a:bodyPr/>
          <a:lstStyle/>
          <a:p>
            <a:r>
              <a:rPr lang="fi-FI" dirty="0" smtClean="0"/>
              <a:t>Korkeiden tilojen, pitkien käytävien tai ikkunarivistöjen kustannustehokkain vaihtoehto</a:t>
            </a:r>
          </a:p>
          <a:p>
            <a:r>
              <a:rPr lang="fi-FI" dirty="0" smtClean="0"/>
              <a:t>Lähettää ja vastaanottaa infrapunasignaalia</a:t>
            </a:r>
          </a:p>
          <a:p>
            <a:pPr lvl="1"/>
            <a:r>
              <a:rPr lang="fi-FI" dirty="0" smtClean="0"/>
              <a:t>Vastapuolella prisma, joka heijastaa signaalin</a:t>
            </a:r>
          </a:p>
          <a:p>
            <a:pPr lvl="1"/>
            <a:r>
              <a:rPr lang="fi-FI" dirty="0" smtClean="0"/>
              <a:t>Kaapelointi siis vain lähettävään yksikköön</a:t>
            </a:r>
            <a:endParaRPr lang="fi-FI" dirty="0"/>
          </a:p>
        </p:txBody>
      </p:sp>
      <p:pic>
        <p:nvPicPr>
          <p:cNvPr id="4" name="Kuva 3"/>
          <p:cNvPicPr>
            <a:picLocks noChangeAspect="1"/>
          </p:cNvPicPr>
          <p:nvPr/>
        </p:nvPicPr>
        <p:blipFill>
          <a:blip r:embed="rId3"/>
          <a:stretch>
            <a:fillRect/>
          </a:stretch>
        </p:blipFill>
        <p:spPr>
          <a:xfrm>
            <a:off x="1128119" y="4560260"/>
            <a:ext cx="6299200" cy="1828800"/>
          </a:xfrm>
          <a:prstGeom prst="rect">
            <a:avLst/>
          </a:prstGeom>
        </p:spPr>
      </p:pic>
    </p:spTree>
    <p:extLst>
      <p:ext uri="{BB962C8B-B14F-4D97-AF65-F5344CB8AC3E}">
        <p14:creationId xmlns:p14="http://schemas.microsoft.com/office/powerpoint/2010/main" val="3087187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Aitavalvontakaapeli</a:t>
            </a:r>
            <a:endParaRPr lang="fi-FI" dirty="0"/>
          </a:p>
        </p:txBody>
      </p:sp>
      <p:sp>
        <p:nvSpPr>
          <p:cNvPr id="3" name="Sisällön paikkamerkki 2"/>
          <p:cNvSpPr>
            <a:spLocks noGrp="1"/>
          </p:cNvSpPr>
          <p:nvPr>
            <p:ph idx="1"/>
          </p:nvPr>
        </p:nvSpPr>
        <p:spPr/>
        <p:txBody>
          <a:bodyPr/>
          <a:lstStyle/>
          <a:p>
            <a:r>
              <a:rPr lang="fi-FI" dirty="0" smtClean="0"/>
              <a:t>Sekä koaksiaali- että valokuitukaapeliin perustuvia</a:t>
            </a:r>
          </a:p>
          <a:p>
            <a:r>
              <a:rPr lang="fi-FI" dirty="0" smtClean="0"/>
              <a:t>Kytketään erilliseen keskusyksikköön, joka analysoi kaapelista saamaansa signaalia</a:t>
            </a:r>
          </a:p>
          <a:p>
            <a:pPr lvl="1"/>
            <a:r>
              <a:rPr lang="fi-FI" dirty="0" smtClean="0"/>
              <a:t>Reagoi, jos aidan ylitse kiivetään tai aitaa rikotaan</a:t>
            </a:r>
          </a:p>
          <a:p>
            <a:r>
              <a:rPr lang="fi-FI" dirty="0" smtClean="0"/>
              <a:t>Pidempi alue jaetaan useampaan vyöhykkeeseen+</a:t>
            </a:r>
            <a:endParaRPr lang="fi-FI" dirty="0"/>
          </a:p>
        </p:txBody>
      </p:sp>
    </p:spTree>
    <p:extLst>
      <p:ext uri="{BB962C8B-B14F-4D97-AF65-F5344CB8AC3E}">
        <p14:creationId xmlns:p14="http://schemas.microsoft.com/office/powerpoint/2010/main" val="322477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Mikroaaltoaita</a:t>
            </a:r>
            <a:endParaRPr lang="fi-FI" dirty="0"/>
          </a:p>
        </p:txBody>
      </p:sp>
      <p:sp>
        <p:nvSpPr>
          <p:cNvPr id="3" name="Sisällön paikkamerkki 2"/>
          <p:cNvSpPr>
            <a:spLocks noGrp="1"/>
          </p:cNvSpPr>
          <p:nvPr>
            <p:ph idx="1"/>
          </p:nvPr>
        </p:nvSpPr>
        <p:spPr>
          <a:xfrm>
            <a:off x="123908" y="1600200"/>
            <a:ext cx="8890376" cy="4525963"/>
          </a:xfrm>
        </p:spPr>
        <p:txBody>
          <a:bodyPr/>
          <a:lstStyle/>
          <a:p>
            <a:r>
              <a:rPr lang="fi-FI" dirty="0" smtClean="0"/>
              <a:t>Toimintaperiaate lähes sama kuin linjailmaisimella</a:t>
            </a:r>
          </a:p>
          <a:p>
            <a:r>
              <a:rPr lang="fi-FI" dirty="0" smtClean="0"/>
              <a:t>Ei kuitenkaan heijasta takaisin, vaan lähettää suoraan vastaanottimeen</a:t>
            </a:r>
            <a:endParaRPr lang="fi-FI" dirty="0"/>
          </a:p>
        </p:txBody>
      </p:sp>
      <p:pic>
        <p:nvPicPr>
          <p:cNvPr id="4" name="Kuva 3"/>
          <p:cNvPicPr>
            <a:picLocks noChangeAspect="1"/>
          </p:cNvPicPr>
          <p:nvPr/>
        </p:nvPicPr>
        <p:blipFill>
          <a:blip r:embed="rId3"/>
          <a:stretch>
            <a:fillRect/>
          </a:stretch>
        </p:blipFill>
        <p:spPr>
          <a:xfrm>
            <a:off x="2454192" y="3429000"/>
            <a:ext cx="3987800" cy="2844800"/>
          </a:xfrm>
          <a:prstGeom prst="rect">
            <a:avLst/>
          </a:prstGeom>
        </p:spPr>
      </p:pic>
    </p:spTree>
    <p:extLst>
      <p:ext uri="{BB962C8B-B14F-4D97-AF65-F5344CB8AC3E}">
        <p14:creationId xmlns:p14="http://schemas.microsoft.com/office/powerpoint/2010/main" val="24099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Vuotava kaapeli</a:t>
            </a:r>
            <a:endParaRPr lang="fi-FI" dirty="0"/>
          </a:p>
        </p:txBody>
      </p:sp>
      <p:sp>
        <p:nvSpPr>
          <p:cNvPr id="3" name="Sisällön paikkamerkki 2"/>
          <p:cNvSpPr>
            <a:spLocks noGrp="1"/>
          </p:cNvSpPr>
          <p:nvPr>
            <p:ph idx="1"/>
          </p:nvPr>
        </p:nvSpPr>
        <p:spPr/>
        <p:txBody>
          <a:bodyPr/>
          <a:lstStyle/>
          <a:p>
            <a:r>
              <a:rPr lang="fi-FI" dirty="0" smtClean="0"/>
              <a:t>Kehävalvonnan huomaamattomin ja luotettavin valvontatapa</a:t>
            </a:r>
          </a:p>
          <a:p>
            <a:r>
              <a:rPr lang="fi-FI" dirty="0" smtClean="0"/>
              <a:t>Koaksiaalikaapelipari, jonka vaipassa on rako</a:t>
            </a:r>
          </a:p>
          <a:p>
            <a:r>
              <a:rPr lang="fi-FI" dirty="0" smtClean="0"/>
              <a:t>Kaapeliparin ympärille muodostuu elektromagneettinen kenttä</a:t>
            </a:r>
          </a:p>
          <a:p>
            <a:r>
              <a:rPr lang="fi-FI" dirty="0" smtClean="0"/>
              <a:t>Sijoitetaan maan </a:t>
            </a:r>
            <a:br>
              <a:rPr lang="fi-FI" dirty="0" smtClean="0"/>
            </a:br>
            <a:r>
              <a:rPr lang="fi-FI" dirty="0" smtClean="0"/>
              <a:t>alle n. 30 cm syvyyteen</a:t>
            </a:r>
          </a:p>
          <a:p>
            <a:endParaRPr lang="fi-FI" dirty="0"/>
          </a:p>
        </p:txBody>
      </p:sp>
      <p:pic>
        <p:nvPicPr>
          <p:cNvPr id="4" name="Kuva 3"/>
          <p:cNvPicPr>
            <a:picLocks noChangeAspect="1"/>
          </p:cNvPicPr>
          <p:nvPr/>
        </p:nvPicPr>
        <p:blipFill>
          <a:blip r:embed="rId3"/>
          <a:stretch>
            <a:fillRect/>
          </a:stretch>
        </p:blipFill>
        <p:spPr>
          <a:xfrm>
            <a:off x="4987284" y="4358592"/>
            <a:ext cx="3928116" cy="2251201"/>
          </a:xfrm>
          <a:prstGeom prst="rect">
            <a:avLst/>
          </a:prstGeom>
        </p:spPr>
      </p:pic>
    </p:spTree>
    <p:extLst>
      <p:ext uri="{BB962C8B-B14F-4D97-AF65-F5344CB8AC3E}">
        <p14:creationId xmlns:p14="http://schemas.microsoft.com/office/powerpoint/2010/main" val="1013107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Kuituoptinen ilmaisin</a:t>
            </a:r>
            <a:endParaRPr lang="fi-FI" dirty="0"/>
          </a:p>
        </p:txBody>
      </p:sp>
      <p:sp>
        <p:nvSpPr>
          <p:cNvPr id="3" name="Sisällön paikkamerkki 2"/>
          <p:cNvSpPr>
            <a:spLocks noGrp="1"/>
          </p:cNvSpPr>
          <p:nvPr>
            <p:ph idx="1"/>
          </p:nvPr>
        </p:nvSpPr>
        <p:spPr/>
        <p:txBody>
          <a:bodyPr/>
          <a:lstStyle/>
          <a:p>
            <a:r>
              <a:rPr lang="fi-FI" dirty="0" smtClean="0"/>
              <a:t>Toiminta perustuu valokuidun taipumiseen</a:t>
            </a:r>
          </a:p>
          <a:p>
            <a:r>
              <a:rPr lang="fi-FI" dirty="0" smtClean="0"/>
              <a:t>Hälytys aiheutuu esim. </a:t>
            </a:r>
            <a:r>
              <a:rPr lang="fi-FI" dirty="0" smtClean="0"/>
              <a:t>k</a:t>
            </a:r>
            <a:r>
              <a:rPr lang="fi-FI" dirty="0" smtClean="0"/>
              <a:t>ävellessä ilmaisimen päältä</a:t>
            </a:r>
          </a:p>
          <a:p>
            <a:r>
              <a:rPr lang="fi-FI" dirty="0" smtClean="0"/>
              <a:t>Hyvä häiriönsietokyky</a:t>
            </a:r>
          </a:p>
          <a:p>
            <a:r>
              <a:rPr lang="fi-FI" dirty="0" smtClean="0"/>
              <a:t>Voidaan asentaa aitaan tai upottaa rakenteisiin tai maahan</a:t>
            </a:r>
            <a:endParaRPr lang="fi-FI" dirty="0"/>
          </a:p>
        </p:txBody>
      </p:sp>
    </p:spTree>
    <p:extLst>
      <p:ext uri="{BB962C8B-B14F-4D97-AF65-F5344CB8AC3E}">
        <p14:creationId xmlns:p14="http://schemas.microsoft.com/office/powerpoint/2010/main" val="3252463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Lasermittausskanneri</a:t>
            </a:r>
            <a:endParaRPr lang="fi-FI" dirty="0"/>
          </a:p>
        </p:txBody>
      </p:sp>
      <p:sp>
        <p:nvSpPr>
          <p:cNvPr id="3" name="Sisällön paikkamerkki 2"/>
          <p:cNvSpPr>
            <a:spLocks noGrp="1"/>
          </p:cNvSpPr>
          <p:nvPr>
            <p:ph idx="1"/>
          </p:nvPr>
        </p:nvSpPr>
        <p:spPr/>
        <p:txBody>
          <a:bodyPr/>
          <a:lstStyle/>
          <a:p>
            <a:r>
              <a:rPr lang="fi-FI" dirty="0" smtClean="0"/>
              <a:t>Ilmaisimen toiminta perustuu </a:t>
            </a:r>
            <a:r>
              <a:rPr lang="fi-FI" dirty="0" err="1" smtClean="0"/>
              <a:t>monikaikutekniikkaan</a:t>
            </a:r>
            <a:endParaRPr lang="fi-FI" dirty="0" smtClean="0"/>
          </a:p>
          <a:p>
            <a:r>
              <a:rPr lang="fi-FI" dirty="0" smtClean="0"/>
              <a:t>Koostuu optisesta anturipäästä, ohjausyksiköstä ja parametrimuistista</a:t>
            </a:r>
          </a:p>
          <a:p>
            <a:r>
              <a:rPr lang="fi-FI" dirty="0" smtClean="0"/>
              <a:t>Voidaan valvoa sekä vaakasuuntaisia että pystysuuntaisia pintoja</a:t>
            </a:r>
          </a:p>
          <a:p>
            <a:r>
              <a:rPr lang="fi-FI" dirty="0" smtClean="0"/>
              <a:t>Kantama jopa 100 m ja on sääolosuhteista riippumaton</a:t>
            </a:r>
            <a:endParaRPr lang="fi-FI" dirty="0"/>
          </a:p>
        </p:txBody>
      </p:sp>
    </p:spTree>
    <p:extLst>
      <p:ext uri="{BB962C8B-B14F-4D97-AF65-F5344CB8AC3E}">
        <p14:creationId xmlns:p14="http://schemas.microsoft.com/office/powerpoint/2010/main" val="4190428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Magneettikoskettimet</a:t>
            </a:r>
            <a:endParaRPr lang="fi-FI" dirty="0"/>
          </a:p>
        </p:txBody>
      </p:sp>
      <p:sp>
        <p:nvSpPr>
          <p:cNvPr id="3" name="Sisällön paikkamerkki 2"/>
          <p:cNvSpPr>
            <a:spLocks noGrp="1"/>
          </p:cNvSpPr>
          <p:nvPr>
            <p:ph idx="1"/>
          </p:nvPr>
        </p:nvSpPr>
        <p:spPr>
          <a:xfrm>
            <a:off x="170373" y="1600200"/>
            <a:ext cx="8843911" cy="5041899"/>
          </a:xfrm>
        </p:spPr>
        <p:txBody>
          <a:bodyPr>
            <a:normAutofit/>
          </a:bodyPr>
          <a:lstStyle/>
          <a:p>
            <a:r>
              <a:rPr lang="fi-FI" dirty="0" smtClean="0"/>
              <a:t>Käytetään usein </a:t>
            </a:r>
            <a:br>
              <a:rPr lang="fi-FI" dirty="0" smtClean="0"/>
            </a:br>
            <a:r>
              <a:rPr lang="fi-FI" dirty="0" smtClean="0"/>
              <a:t>kuorivalvonnassa</a:t>
            </a:r>
          </a:p>
          <a:p>
            <a:r>
              <a:rPr lang="fi-FI" dirty="0" smtClean="0"/>
              <a:t>Ovissa, ikkunoissa, </a:t>
            </a:r>
            <a:br>
              <a:rPr lang="fi-FI" dirty="0" smtClean="0"/>
            </a:br>
            <a:r>
              <a:rPr lang="fi-FI" dirty="0" smtClean="0"/>
              <a:t>nosto-ovissa, </a:t>
            </a:r>
            <a:br>
              <a:rPr lang="fi-FI" dirty="0" smtClean="0"/>
            </a:br>
            <a:r>
              <a:rPr lang="fi-FI" dirty="0" smtClean="0"/>
              <a:t>kattoikkunoissa, </a:t>
            </a:r>
            <a:br>
              <a:rPr lang="fi-FI" dirty="0" smtClean="0"/>
            </a:br>
            <a:r>
              <a:rPr lang="fi-FI" dirty="0" smtClean="0"/>
              <a:t>savunpoistoluukuissa jne.</a:t>
            </a:r>
          </a:p>
          <a:p>
            <a:r>
              <a:rPr lang="fi-FI" dirty="0" smtClean="0"/>
              <a:t>Erilaisia eri </a:t>
            </a:r>
            <a:br>
              <a:rPr lang="fi-FI" dirty="0" smtClean="0"/>
            </a:br>
            <a:r>
              <a:rPr lang="fi-FI" dirty="0" smtClean="0"/>
              <a:t>käyttötarkoituksiin, </a:t>
            </a:r>
            <a:br>
              <a:rPr lang="fi-FI" dirty="0" smtClean="0"/>
            </a:br>
            <a:r>
              <a:rPr lang="fi-FI" dirty="0" smtClean="0"/>
              <a:t>myös langattomia</a:t>
            </a:r>
            <a:endParaRPr lang="fi-FI" dirty="0"/>
          </a:p>
        </p:txBody>
      </p:sp>
      <p:pic>
        <p:nvPicPr>
          <p:cNvPr id="4" name="Kuva 3"/>
          <p:cNvPicPr>
            <a:picLocks noChangeAspect="1"/>
          </p:cNvPicPr>
          <p:nvPr/>
        </p:nvPicPr>
        <p:blipFill>
          <a:blip r:embed="rId3"/>
          <a:stretch>
            <a:fillRect/>
          </a:stretch>
        </p:blipFill>
        <p:spPr>
          <a:xfrm>
            <a:off x="4887875" y="1967172"/>
            <a:ext cx="4121472" cy="4674927"/>
          </a:xfrm>
          <a:prstGeom prst="rect">
            <a:avLst/>
          </a:prstGeom>
        </p:spPr>
      </p:pic>
    </p:spTree>
    <p:extLst>
      <p:ext uri="{BB962C8B-B14F-4D97-AF65-F5344CB8AC3E}">
        <p14:creationId xmlns:p14="http://schemas.microsoft.com/office/powerpoint/2010/main" val="53038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Kulunvalvonta</a:t>
            </a:r>
            <a:endParaRPr lang="fi-FI" dirty="0"/>
          </a:p>
        </p:txBody>
      </p:sp>
      <p:sp>
        <p:nvSpPr>
          <p:cNvPr id="3" name="Sisällön paikkamerkki 2"/>
          <p:cNvSpPr>
            <a:spLocks noGrp="1"/>
          </p:cNvSpPr>
          <p:nvPr>
            <p:ph idx="1"/>
          </p:nvPr>
        </p:nvSpPr>
        <p:spPr/>
        <p:txBody>
          <a:bodyPr/>
          <a:lstStyle/>
          <a:p>
            <a:r>
              <a:rPr lang="fi-FI" dirty="0" smtClean="0"/>
              <a:t>Yksi yrityksen turvatekniikan peruspilareista</a:t>
            </a:r>
          </a:p>
          <a:p>
            <a:r>
              <a:rPr lang="fi-FI" dirty="0" smtClean="0"/>
              <a:t>Kertoo, missä, milloin ja kuka on liikkunut</a:t>
            </a:r>
          </a:p>
          <a:p>
            <a:r>
              <a:rPr lang="fi-FI" dirty="0" smtClean="0"/>
              <a:t>Suojaa tehokkaasti yrityksen, asiakkaiden ja henkilöstön omaisuutta</a:t>
            </a:r>
          </a:p>
          <a:p>
            <a:r>
              <a:rPr lang="fi-FI" dirty="0" smtClean="0"/>
              <a:t>Estää liikkumisen ja paljastaa väärinkäytökset</a:t>
            </a:r>
          </a:p>
          <a:p>
            <a:r>
              <a:rPr lang="fi-FI" dirty="0" smtClean="0"/>
              <a:t>Kadonneet avaimet</a:t>
            </a:r>
            <a:endParaRPr lang="fi-FI" dirty="0"/>
          </a:p>
        </p:txBody>
      </p:sp>
    </p:spTree>
    <p:extLst>
      <p:ext uri="{BB962C8B-B14F-4D97-AF65-F5344CB8AC3E}">
        <p14:creationId xmlns:p14="http://schemas.microsoft.com/office/powerpoint/2010/main" val="158310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Lasirikkoilmaisimet</a:t>
            </a:r>
            <a:endParaRPr lang="fi-FI" dirty="0"/>
          </a:p>
        </p:txBody>
      </p:sp>
      <p:sp>
        <p:nvSpPr>
          <p:cNvPr id="3" name="Sisällön paikkamerkki 2"/>
          <p:cNvSpPr>
            <a:spLocks noGrp="1"/>
          </p:cNvSpPr>
          <p:nvPr>
            <p:ph idx="1"/>
          </p:nvPr>
        </p:nvSpPr>
        <p:spPr/>
        <p:txBody>
          <a:bodyPr/>
          <a:lstStyle/>
          <a:p>
            <a:r>
              <a:rPr lang="fi-FI" dirty="0" smtClean="0"/>
              <a:t>Hälyttävät silloin, kun lasi menee rikki</a:t>
            </a:r>
          </a:p>
          <a:p>
            <a:r>
              <a:rPr lang="fi-FI" dirty="0" smtClean="0"/>
              <a:t>Kolmea eri tyyppiä</a:t>
            </a:r>
          </a:p>
          <a:p>
            <a:pPr lvl="1"/>
            <a:r>
              <a:rPr lang="fi-FI" dirty="0" smtClean="0"/>
              <a:t>Ikkunaan liimattava</a:t>
            </a:r>
          </a:p>
          <a:p>
            <a:pPr lvl="1"/>
            <a:r>
              <a:rPr lang="fi-FI" dirty="0" smtClean="0"/>
              <a:t>Kuunteleva</a:t>
            </a:r>
          </a:p>
          <a:p>
            <a:pPr lvl="1"/>
            <a:r>
              <a:rPr lang="fi-FI" dirty="0" smtClean="0"/>
              <a:t>inertia</a:t>
            </a:r>
            <a:endParaRPr lang="fi-FI" dirty="0"/>
          </a:p>
        </p:txBody>
      </p:sp>
      <p:pic>
        <p:nvPicPr>
          <p:cNvPr id="4" name="Kuva 3"/>
          <p:cNvPicPr>
            <a:picLocks noChangeAspect="1"/>
          </p:cNvPicPr>
          <p:nvPr/>
        </p:nvPicPr>
        <p:blipFill>
          <a:blip r:embed="rId3"/>
          <a:stretch>
            <a:fillRect/>
          </a:stretch>
        </p:blipFill>
        <p:spPr>
          <a:xfrm>
            <a:off x="3924300" y="3484563"/>
            <a:ext cx="4762500" cy="2641600"/>
          </a:xfrm>
          <a:prstGeom prst="rect">
            <a:avLst/>
          </a:prstGeom>
        </p:spPr>
      </p:pic>
      <p:pic>
        <p:nvPicPr>
          <p:cNvPr id="5" name="Kuva 4"/>
          <p:cNvPicPr>
            <a:picLocks noChangeAspect="1"/>
          </p:cNvPicPr>
          <p:nvPr/>
        </p:nvPicPr>
        <p:blipFill>
          <a:blip r:embed="rId4"/>
          <a:stretch>
            <a:fillRect/>
          </a:stretch>
        </p:blipFill>
        <p:spPr>
          <a:xfrm>
            <a:off x="216839" y="4538438"/>
            <a:ext cx="2863356" cy="2131993"/>
          </a:xfrm>
          <a:prstGeom prst="rect">
            <a:avLst/>
          </a:prstGeom>
        </p:spPr>
      </p:pic>
    </p:spTree>
    <p:extLst>
      <p:ext uri="{BB962C8B-B14F-4D97-AF65-F5344CB8AC3E}">
        <p14:creationId xmlns:p14="http://schemas.microsoft.com/office/powerpoint/2010/main" val="975091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Liikeilmaisimet</a:t>
            </a:r>
            <a:endParaRPr lang="fi-FI" dirty="0"/>
          </a:p>
        </p:txBody>
      </p:sp>
      <p:sp>
        <p:nvSpPr>
          <p:cNvPr id="3" name="Sisällön paikkamerkki 2"/>
          <p:cNvSpPr>
            <a:spLocks noGrp="1"/>
          </p:cNvSpPr>
          <p:nvPr>
            <p:ph idx="1"/>
          </p:nvPr>
        </p:nvSpPr>
        <p:spPr/>
        <p:txBody>
          <a:bodyPr/>
          <a:lstStyle/>
          <a:p>
            <a:r>
              <a:rPr lang="fi-FI" dirty="0" smtClean="0"/>
              <a:t>Käytetään paljon tilavalvonnassa</a:t>
            </a:r>
          </a:p>
          <a:p>
            <a:r>
              <a:rPr lang="fi-FI" dirty="0" smtClean="0"/>
              <a:t>Kolmea eri tyyppiä</a:t>
            </a:r>
          </a:p>
          <a:p>
            <a:pPr lvl="1"/>
            <a:r>
              <a:rPr lang="fi-FI" dirty="0" smtClean="0"/>
              <a:t>Passiivinen infrapunailmaisin</a:t>
            </a:r>
          </a:p>
          <a:p>
            <a:pPr lvl="1"/>
            <a:r>
              <a:rPr lang="fi-FI" dirty="0" smtClean="0"/>
              <a:t>Mikroaaltoilmaisin</a:t>
            </a:r>
          </a:p>
          <a:p>
            <a:pPr lvl="1"/>
            <a:r>
              <a:rPr lang="fi-FI" dirty="0" smtClean="0"/>
              <a:t>Yhdistelmäilmaisin</a:t>
            </a:r>
          </a:p>
          <a:p>
            <a:pPr lvl="1"/>
            <a:r>
              <a:rPr lang="fi-FI" dirty="0" smtClean="0"/>
              <a:t>Kaikki kolme reagoivat ihmisen liikkeeseen</a:t>
            </a:r>
          </a:p>
          <a:p>
            <a:r>
              <a:rPr lang="fi-FI" dirty="0" smtClean="0"/>
              <a:t>Helppo toteuttaa pitkien käytävien ja suurten avarien tilojen suojaus</a:t>
            </a:r>
            <a:endParaRPr lang="fi-FI" dirty="0"/>
          </a:p>
        </p:txBody>
      </p:sp>
    </p:spTree>
    <p:extLst>
      <p:ext uri="{BB962C8B-B14F-4D97-AF65-F5344CB8AC3E}">
        <p14:creationId xmlns:p14="http://schemas.microsoft.com/office/powerpoint/2010/main" val="328815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PIR</a:t>
            </a:r>
            <a:endParaRPr lang="fi-FI" dirty="0"/>
          </a:p>
        </p:txBody>
      </p:sp>
      <p:sp>
        <p:nvSpPr>
          <p:cNvPr id="3" name="Sisällön paikkamerkki 2"/>
          <p:cNvSpPr>
            <a:spLocks noGrp="1"/>
          </p:cNvSpPr>
          <p:nvPr>
            <p:ph idx="1"/>
          </p:nvPr>
        </p:nvSpPr>
        <p:spPr/>
        <p:txBody>
          <a:bodyPr/>
          <a:lstStyle/>
          <a:p>
            <a:r>
              <a:rPr lang="fi-FI" dirty="0" smtClean="0"/>
              <a:t>Havaitsee alueellaan tapahtuvat lämpötilan muutokset</a:t>
            </a:r>
          </a:p>
          <a:p>
            <a:r>
              <a:rPr lang="fi-FI" dirty="0" smtClean="0"/>
              <a:t>Ihminen säteilee lämpöä (infrapunavaloa), ilmaisin havaitsee taustasta erottuvan lähteen</a:t>
            </a:r>
          </a:p>
          <a:p>
            <a:r>
              <a:rPr lang="fi-FI" dirty="0" smtClean="0"/>
              <a:t>Ilmaisin ei lähetä mitään ulospäin, poikkeuksena ilmaisin, jossa </a:t>
            </a:r>
            <a:r>
              <a:rPr lang="fi-FI" dirty="0" err="1" smtClean="0"/>
              <a:t>anti-masking</a:t>
            </a:r>
            <a:endParaRPr lang="fi-FI" dirty="0" smtClean="0"/>
          </a:p>
          <a:p>
            <a:r>
              <a:rPr lang="fi-FI" dirty="0" smtClean="0"/>
              <a:t>Ei kuluta paljoa virtaa -&gt; usein langaton ja toimii paristolla tai akulla</a:t>
            </a:r>
            <a:endParaRPr lang="fi-FI" dirty="0"/>
          </a:p>
        </p:txBody>
      </p:sp>
    </p:spTree>
    <p:extLst>
      <p:ext uri="{BB962C8B-B14F-4D97-AF65-F5344CB8AC3E}">
        <p14:creationId xmlns:p14="http://schemas.microsoft.com/office/powerpoint/2010/main" val="881821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PIR</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Ilmaisimia erilaisia eri käyttökohteisiin ja ne valitaan keilan muodon ja kantaman perusteella</a:t>
            </a:r>
          </a:p>
          <a:p>
            <a:r>
              <a:rPr lang="fi-FI" dirty="0" smtClean="0"/>
              <a:t>Pitkät käytävät -&gt; kapea keila -&gt; pitkä kantama</a:t>
            </a:r>
          </a:p>
          <a:p>
            <a:r>
              <a:rPr lang="fi-FI" dirty="0" smtClean="0"/>
              <a:t>Huone -&gt; leveä keila -&gt; nurkka, 2 m korkeus</a:t>
            </a:r>
          </a:p>
          <a:p>
            <a:pPr lvl="1"/>
            <a:r>
              <a:rPr lang="fi-FI" dirty="0" smtClean="0"/>
              <a:t>Saatavilla verhopeilejä, jotka kaventavat keilaa</a:t>
            </a:r>
          </a:p>
          <a:p>
            <a:pPr lvl="1"/>
            <a:r>
              <a:rPr lang="fi-FI" dirty="0" smtClean="0"/>
              <a:t>Myös </a:t>
            </a:r>
            <a:r>
              <a:rPr lang="fi-FI" dirty="0" err="1" smtClean="0"/>
              <a:t>kattokeilaisia</a:t>
            </a:r>
            <a:r>
              <a:rPr lang="fi-FI" dirty="0" smtClean="0"/>
              <a:t> -&gt; </a:t>
            </a:r>
            <a:r>
              <a:rPr lang="fi-FI" dirty="0" err="1" smtClean="0"/>
              <a:t>Valvontaalue</a:t>
            </a:r>
            <a:r>
              <a:rPr lang="fi-FI" dirty="0" smtClean="0"/>
              <a:t> 360 astetta </a:t>
            </a:r>
          </a:p>
          <a:p>
            <a:pPr lvl="2"/>
            <a:r>
              <a:rPr lang="fi-FI" dirty="0" smtClean="0"/>
              <a:t>Hyötyä silloin, kun on paljon esteitä (varastot yms.)</a:t>
            </a:r>
          </a:p>
          <a:p>
            <a:pPr lvl="2"/>
            <a:r>
              <a:rPr lang="fi-FI" dirty="0" smtClean="0"/>
              <a:t>Huoneen sallittu korkeus 5m</a:t>
            </a:r>
            <a:endParaRPr lang="fi-FI" dirty="0"/>
          </a:p>
        </p:txBody>
      </p:sp>
    </p:spTree>
    <p:extLst>
      <p:ext uri="{BB962C8B-B14F-4D97-AF65-F5344CB8AC3E}">
        <p14:creationId xmlns:p14="http://schemas.microsoft.com/office/powerpoint/2010/main" val="2275835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PIR</a:t>
            </a:r>
            <a:endParaRPr lang="fi-FI" dirty="0"/>
          </a:p>
        </p:txBody>
      </p:sp>
      <p:pic>
        <p:nvPicPr>
          <p:cNvPr id="5" name="Kuva 4"/>
          <p:cNvPicPr>
            <a:picLocks noChangeAspect="1"/>
          </p:cNvPicPr>
          <p:nvPr/>
        </p:nvPicPr>
        <p:blipFill>
          <a:blip r:embed="rId3"/>
          <a:stretch>
            <a:fillRect/>
          </a:stretch>
        </p:blipFill>
        <p:spPr>
          <a:xfrm>
            <a:off x="1376239" y="2016877"/>
            <a:ext cx="6007100" cy="3784600"/>
          </a:xfrm>
          <a:prstGeom prst="rect">
            <a:avLst/>
          </a:prstGeom>
        </p:spPr>
      </p:pic>
    </p:spTree>
    <p:extLst>
      <p:ext uri="{BB962C8B-B14F-4D97-AF65-F5344CB8AC3E}">
        <p14:creationId xmlns:p14="http://schemas.microsoft.com/office/powerpoint/2010/main" val="1950676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Mikroaaltoilmaisin</a:t>
            </a:r>
            <a:endParaRPr lang="fi-FI" dirty="0"/>
          </a:p>
        </p:txBody>
      </p:sp>
      <p:sp>
        <p:nvSpPr>
          <p:cNvPr id="3" name="Sisällön paikkamerkki 2"/>
          <p:cNvSpPr>
            <a:spLocks noGrp="1"/>
          </p:cNvSpPr>
          <p:nvPr>
            <p:ph idx="1"/>
          </p:nvPr>
        </p:nvSpPr>
        <p:spPr/>
        <p:txBody>
          <a:bodyPr/>
          <a:lstStyle/>
          <a:p>
            <a:r>
              <a:rPr lang="fi-FI" dirty="0" smtClean="0"/>
              <a:t>Ilmaisin lähettää pienitehoista </a:t>
            </a:r>
            <a:r>
              <a:rPr lang="fi-FI" dirty="0" err="1" smtClean="0"/>
              <a:t>mikroaaltosä-teilyä</a:t>
            </a:r>
            <a:r>
              <a:rPr lang="fi-FI" dirty="0" smtClean="0"/>
              <a:t> valvonta-alueelle ja analysoi takaisin heijastuvan säteilyn</a:t>
            </a:r>
          </a:p>
          <a:p>
            <a:r>
              <a:rPr lang="fi-FI" dirty="0" smtClean="0"/>
              <a:t>Asennettaessa huomioitava</a:t>
            </a:r>
            <a:endParaRPr lang="fi-FI" dirty="0"/>
          </a:p>
          <a:p>
            <a:pPr lvl="1"/>
            <a:r>
              <a:rPr lang="fi-FI" dirty="0" smtClean="0"/>
              <a:t>Säteily tunkeutuu ohuiden </a:t>
            </a:r>
            <a:br>
              <a:rPr lang="fi-FI" dirty="0" smtClean="0"/>
            </a:br>
            <a:r>
              <a:rPr lang="fi-FI" dirty="0" smtClean="0"/>
              <a:t>seinien ja ikkunan läpi </a:t>
            </a:r>
            <a:br>
              <a:rPr lang="fi-FI" dirty="0" smtClean="0"/>
            </a:br>
            <a:r>
              <a:rPr lang="fi-FI" dirty="0" smtClean="0"/>
              <a:t>-&gt; virhehälytykset</a:t>
            </a:r>
            <a:endParaRPr lang="fi-FI" dirty="0"/>
          </a:p>
        </p:txBody>
      </p:sp>
      <p:pic>
        <p:nvPicPr>
          <p:cNvPr id="4" name="Kuva 3"/>
          <p:cNvPicPr>
            <a:picLocks noChangeAspect="1"/>
          </p:cNvPicPr>
          <p:nvPr/>
        </p:nvPicPr>
        <p:blipFill>
          <a:blip r:embed="rId3"/>
          <a:stretch>
            <a:fillRect/>
          </a:stretch>
        </p:blipFill>
        <p:spPr>
          <a:xfrm>
            <a:off x="5326985" y="4047184"/>
            <a:ext cx="3619500" cy="2667000"/>
          </a:xfrm>
          <a:prstGeom prst="rect">
            <a:avLst/>
          </a:prstGeom>
        </p:spPr>
      </p:pic>
    </p:spTree>
    <p:extLst>
      <p:ext uri="{BB962C8B-B14F-4D97-AF65-F5344CB8AC3E}">
        <p14:creationId xmlns:p14="http://schemas.microsoft.com/office/powerpoint/2010/main" val="2964987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Yhdistelmäilmaisin</a:t>
            </a:r>
            <a:endParaRPr lang="fi-FI" dirty="0"/>
          </a:p>
        </p:txBody>
      </p:sp>
      <p:sp>
        <p:nvSpPr>
          <p:cNvPr id="3" name="Sisällön paikkamerkki 2"/>
          <p:cNvSpPr>
            <a:spLocks noGrp="1"/>
          </p:cNvSpPr>
          <p:nvPr>
            <p:ph idx="1"/>
          </p:nvPr>
        </p:nvSpPr>
        <p:spPr/>
        <p:txBody>
          <a:bodyPr/>
          <a:lstStyle/>
          <a:p>
            <a:r>
              <a:rPr lang="fi-FI" dirty="0" smtClean="0"/>
              <a:t>Sisältää vähintään kaksi eri ilmaisintekniikkaa</a:t>
            </a:r>
          </a:p>
          <a:p>
            <a:r>
              <a:rPr lang="fi-FI" dirty="0" smtClean="0"/>
              <a:t>Yleensä infrapuna- ja mikroaaltoilmaisin</a:t>
            </a:r>
          </a:p>
          <a:p>
            <a:r>
              <a:rPr lang="fi-FI" dirty="0" smtClean="0"/>
              <a:t>Hälyttää vasta, kun molemmat ovat havainneet liikettä, mutta poikkeuksiakin on</a:t>
            </a:r>
          </a:p>
          <a:p>
            <a:r>
              <a:rPr lang="fi-FI" dirty="0" smtClean="0"/>
              <a:t>Ovat epäherkempiä, joten käytä vain, jos yksitoiminen antaa virhehälytyksiä</a:t>
            </a:r>
            <a:endParaRPr lang="fi-FI" dirty="0"/>
          </a:p>
        </p:txBody>
      </p:sp>
    </p:spTree>
    <p:extLst>
      <p:ext uri="{BB962C8B-B14F-4D97-AF65-F5344CB8AC3E}">
        <p14:creationId xmlns:p14="http://schemas.microsoft.com/office/powerpoint/2010/main" val="2090037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Seisminen ilmaisin</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M</a:t>
            </a:r>
            <a:r>
              <a:rPr lang="fi-FI" dirty="0" smtClean="0"/>
              <a:t>yös runkoääni-ilmaisin</a:t>
            </a:r>
          </a:p>
          <a:p>
            <a:pPr lvl="1"/>
            <a:r>
              <a:rPr lang="fi-FI" dirty="0" smtClean="0"/>
              <a:t>A</a:t>
            </a:r>
            <a:r>
              <a:rPr lang="fi-FI" dirty="0" smtClean="0"/>
              <a:t>nturina yleensä </a:t>
            </a:r>
            <a:r>
              <a:rPr lang="fi-FI" dirty="0" err="1" smtClean="0"/>
              <a:t>pietsokeraaminen</a:t>
            </a:r>
            <a:r>
              <a:rPr lang="fi-FI" dirty="0" smtClean="0"/>
              <a:t> mikrofoni</a:t>
            </a:r>
          </a:p>
          <a:p>
            <a:r>
              <a:rPr lang="fi-FI" dirty="0" smtClean="0"/>
              <a:t>Reagoi tärinään sen taajuuden, voimakkuuden ja vaikutusajan suhteen</a:t>
            </a:r>
          </a:p>
          <a:p>
            <a:r>
              <a:rPr lang="fi-FI" dirty="0" smtClean="0"/>
              <a:t>Herkkyyttä voi säätää</a:t>
            </a:r>
          </a:p>
          <a:p>
            <a:r>
              <a:rPr lang="fi-FI" dirty="0" smtClean="0"/>
              <a:t>Kiinnitetään joko suoraan kohteen pintaan tai käytetään asennusalustaa</a:t>
            </a:r>
          </a:p>
          <a:p>
            <a:r>
              <a:rPr lang="fi-FI" dirty="0" smtClean="0"/>
              <a:t>Asennuksessa otettava huomioon kohdemateriaali sekä ulkopuoliset häiriöt</a:t>
            </a:r>
            <a:endParaRPr lang="fi-FI" dirty="0"/>
          </a:p>
        </p:txBody>
      </p:sp>
    </p:spTree>
    <p:extLst>
      <p:ext uri="{BB962C8B-B14F-4D97-AF65-F5344CB8AC3E}">
        <p14:creationId xmlns:p14="http://schemas.microsoft.com/office/powerpoint/2010/main" val="174678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Tauluilmaisimet</a:t>
            </a:r>
            <a:endParaRPr lang="fi-FI" dirty="0"/>
          </a:p>
        </p:txBody>
      </p:sp>
      <p:sp>
        <p:nvSpPr>
          <p:cNvPr id="3" name="Sisällön paikkamerkki 2"/>
          <p:cNvSpPr>
            <a:spLocks noGrp="1"/>
          </p:cNvSpPr>
          <p:nvPr>
            <p:ph idx="1"/>
          </p:nvPr>
        </p:nvSpPr>
        <p:spPr/>
        <p:txBody>
          <a:bodyPr/>
          <a:lstStyle/>
          <a:p>
            <a:r>
              <a:rPr lang="fi-FI" dirty="0" smtClean="0"/>
              <a:t>Anturina yleensä pietsosähköinen sensori, joka on kytketty kiinnityskoukkuun</a:t>
            </a:r>
          </a:p>
          <a:p>
            <a:r>
              <a:rPr lang="fi-FI" dirty="0" smtClean="0"/>
              <a:t>Sensori havaitsee painoon muutoksen tai värähtelyn</a:t>
            </a:r>
          </a:p>
          <a:p>
            <a:r>
              <a:rPr lang="fi-FI" dirty="0" smtClean="0"/>
              <a:t>Laite soveltuu alle 1000 kg:n painoisten esineiden valvontaan</a:t>
            </a:r>
          </a:p>
          <a:p>
            <a:r>
              <a:rPr lang="fi-FI" dirty="0" smtClean="0"/>
              <a:t>Sallii koskettamisen ja hipaisun</a:t>
            </a:r>
            <a:endParaRPr lang="fi-FI" dirty="0"/>
          </a:p>
        </p:txBody>
      </p:sp>
    </p:spTree>
    <p:extLst>
      <p:ext uri="{BB962C8B-B14F-4D97-AF65-F5344CB8AC3E}">
        <p14:creationId xmlns:p14="http://schemas.microsoft.com/office/powerpoint/2010/main" val="2748413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Kapasitiiviset ilmaisimet</a:t>
            </a:r>
            <a:endParaRPr lang="fi-FI" dirty="0"/>
          </a:p>
        </p:txBody>
      </p:sp>
      <p:sp>
        <p:nvSpPr>
          <p:cNvPr id="3" name="Sisällön paikkamerkki 2"/>
          <p:cNvSpPr>
            <a:spLocks noGrp="1"/>
          </p:cNvSpPr>
          <p:nvPr>
            <p:ph idx="1"/>
          </p:nvPr>
        </p:nvSpPr>
        <p:spPr/>
        <p:txBody>
          <a:bodyPr/>
          <a:lstStyle/>
          <a:p>
            <a:r>
              <a:rPr lang="fi-FI" dirty="0" smtClean="0"/>
              <a:t>Ilmaisimen toiminta perustuu esineen ja ympäristön välillä olevan kapasitanssin muutokseen.</a:t>
            </a:r>
          </a:p>
          <a:p>
            <a:r>
              <a:rPr lang="fi-FI" dirty="0" smtClean="0"/>
              <a:t>Herkkyyteen vaikuttavat mm. </a:t>
            </a:r>
            <a:r>
              <a:rPr lang="fi-FI" dirty="0" smtClean="0"/>
              <a:t>I</a:t>
            </a:r>
            <a:r>
              <a:rPr lang="fi-FI" dirty="0" smtClean="0"/>
              <a:t>lman kosteus ja epäpuhtaudet</a:t>
            </a:r>
          </a:p>
          <a:p>
            <a:r>
              <a:rPr lang="fi-FI" dirty="0" smtClean="0"/>
              <a:t>Esineiden siirto vaatii aina uudelleen säädön</a:t>
            </a:r>
          </a:p>
          <a:p>
            <a:r>
              <a:rPr lang="fi-FI" dirty="0" smtClean="0"/>
              <a:t>Asennus vaatii tarkkuutta </a:t>
            </a:r>
            <a:r>
              <a:rPr lang="fi-FI" dirty="0" smtClean="0">
                <a:sym typeface="Wingdings"/>
              </a:rPr>
              <a:t> ei yleinen</a:t>
            </a:r>
            <a:endParaRPr lang="fi-FI" dirty="0"/>
          </a:p>
        </p:txBody>
      </p:sp>
    </p:spTree>
    <p:extLst>
      <p:ext uri="{BB962C8B-B14F-4D97-AF65-F5344CB8AC3E}">
        <p14:creationId xmlns:p14="http://schemas.microsoft.com/office/powerpoint/2010/main" val="191391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4042"/>
            <a:ext cx="8229600" cy="1143000"/>
          </a:xfrm>
        </p:spPr>
        <p:txBody>
          <a:bodyPr/>
          <a:lstStyle/>
          <a:p>
            <a:r>
              <a:rPr lang="fi-FI" dirty="0" smtClean="0"/>
              <a:t>Kulunvalvonnan suunnittelu</a:t>
            </a:r>
            <a:endParaRPr lang="fi-FI" dirty="0"/>
          </a:p>
        </p:txBody>
      </p:sp>
      <p:sp>
        <p:nvSpPr>
          <p:cNvPr id="3" name="Sisällön paikkamerkki 2"/>
          <p:cNvSpPr>
            <a:spLocks noGrp="1"/>
          </p:cNvSpPr>
          <p:nvPr>
            <p:ph idx="1"/>
          </p:nvPr>
        </p:nvSpPr>
        <p:spPr>
          <a:xfrm>
            <a:off x="457200" y="956708"/>
            <a:ext cx="8686800" cy="5901292"/>
          </a:xfrm>
        </p:spPr>
        <p:txBody>
          <a:bodyPr>
            <a:normAutofit lnSpcReduction="10000"/>
          </a:bodyPr>
          <a:lstStyle/>
          <a:p>
            <a:r>
              <a:rPr lang="fi-FI" dirty="0" smtClean="0"/>
              <a:t>Henkilöstö</a:t>
            </a:r>
          </a:p>
          <a:p>
            <a:pPr lvl="1"/>
            <a:r>
              <a:rPr lang="fi-FI" dirty="0" smtClean="0"/>
              <a:t>Kulku sisään ja ulos lukitun ja valaistun sisäänkäynnin kautta</a:t>
            </a:r>
          </a:p>
          <a:p>
            <a:pPr lvl="1"/>
            <a:r>
              <a:rPr lang="fi-FI" dirty="0" smtClean="0"/>
              <a:t>Kaikilla aina näkyvillä tunnuskorttinsa, vierailijoilla vierailijakortti</a:t>
            </a:r>
          </a:p>
          <a:p>
            <a:r>
              <a:rPr lang="fi-FI" dirty="0" smtClean="0"/>
              <a:t>Vieraat</a:t>
            </a:r>
          </a:p>
          <a:p>
            <a:pPr lvl="1"/>
            <a:r>
              <a:rPr lang="fi-FI" dirty="0" smtClean="0"/>
              <a:t>Kulku sisään ja ulos valvotun ja valaistun </a:t>
            </a:r>
            <a:r>
              <a:rPr lang="fi-FI" dirty="0" err="1" smtClean="0"/>
              <a:t>sisäänkäyn-tiaulan</a:t>
            </a:r>
            <a:r>
              <a:rPr lang="fi-FI" dirty="0" smtClean="0"/>
              <a:t> kautta, jossa vastaanotto ja rekisteröityminen</a:t>
            </a:r>
          </a:p>
          <a:p>
            <a:pPr lvl="1"/>
            <a:r>
              <a:rPr lang="fi-FI" dirty="0" smtClean="0"/>
              <a:t>Vastaanottaja noutaa hänet aulasta tai hänet saatetaan vastaanottajan luokse</a:t>
            </a:r>
          </a:p>
          <a:p>
            <a:r>
              <a:rPr lang="fi-FI" dirty="0" smtClean="0"/>
              <a:t>Tavaraliikenne</a:t>
            </a:r>
          </a:p>
          <a:p>
            <a:pPr lvl="1"/>
            <a:r>
              <a:rPr lang="fi-FI" dirty="0" smtClean="0"/>
              <a:t>Tavarankuljettajat pääsevät työaikana lastausalueelle</a:t>
            </a:r>
            <a:endParaRPr lang="fi-FI" dirty="0"/>
          </a:p>
        </p:txBody>
      </p:sp>
    </p:spTree>
    <p:extLst>
      <p:ext uri="{BB962C8B-B14F-4D97-AF65-F5344CB8AC3E}">
        <p14:creationId xmlns:p14="http://schemas.microsoft.com/office/powerpoint/2010/main" val="1014114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Ryöstöilmaisu</a:t>
            </a:r>
            <a:endParaRPr lang="fi-FI" dirty="0"/>
          </a:p>
        </p:txBody>
      </p:sp>
      <p:sp>
        <p:nvSpPr>
          <p:cNvPr id="3" name="Sisällön paikkamerkki 2"/>
          <p:cNvSpPr>
            <a:spLocks noGrp="1"/>
          </p:cNvSpPr>
          <p:nvPr>
            <p:ph idx="1"/>
          </p:nvPr>
        </p:nvSpPr>
        <p:spPr>
          <a:xfrm>
            <a:off x="457200" y="1600200"/>
            <a:ext cx="8686800" cy="5257800"/>
          </a:xfrm>
        </p:spPr>
        <p:txBody>
          <a:bodyPr>
            <a:normAutofit lnSpcReduction="10000"/>
          </a:bodyPr>
          <a:lstStyle/>
          <a:p>
            <a:r>
              <a:rPr lang="fi-FI" dirty="0" smtClean="0"/>
              <a:t>Tarkoitetaan hälytystä, jonka tekee kiinteistössä uhkauksen tai vaaratilanteen kohteeksi joutunut henkilö</a:t>
            </a:r>
          </a:p>
          <a:p>
            <a:r>
              <a:rPr lang="fi-FI" dirty="0" smtClean="0"/>
              <a:t>On päällä 24/7</a:t>
            </a:r>
          </a:p>
          <a:p>
            <a:r>
              <a:rPr lang="fi-FI" dirty="0" smtClean="0"/>
              <a:t>Ilmoitus aiheuttaa aina välittömän toimenpiteen valvomossa tai hälytyskeskuksessa</a:t>
            </a:r>
            <a:endParaRPr lang="fi-FI" dirty="0"/>
          </a:p>
          <a:p>
            <a:r>
              <a:rPr lang="fi-FI" dirty="0" smtClean="0"/>
              <a:t>Käytetään hälytyspainikkeita</a:t>
            </a:r>
          </a:p>
          <a:p>
            <a:pPr lvl="1"/>
            <a:r>
              <a:rPr lang="fi-FI" dirty="0" smtClean="0"/>
              <a:t>K</a:t>
            </a:r>
            <a:r>
              <a:rPr lang="fi-FI" dirty="0" smtClean="0"/>
              <a:t>ädellä tai jalalla käytettävä painike tai vetopainike</a:t>
            </a:r>
          </a:p>
          <a:p>
            <a:pPr lvl="1"/>
            <a:r>
              <a:rPr lang="fi-FI" dirty="0" smtClean="0"/>
              <a:t>Asennus huomaamattomaan paikkaan</a:t>
            </a:r>
          </a:p>
          <a:p>
            <a:pPr lvl="1"/>
            <a:r>
              <a:rPr lang="fi-FI" dirty="0" smtClean="0"/>
              <a:t>Ei saa aiheuttaa paikallishälytystä</a:t>
            </a:r>
            <a:endParaRPr lang="fi-FI" dirty="0"/>
          </a:p>
        </p:txBody>
      </p:sp>
    </p:spTree>
    <p:extLst>
      <p:ext uri="{BB962C8B-B14F-4D97-AF65-F5344CB8AC3E}">
        <p14:creationId xmlns:p14="http://schemas.microsoft.com/office/powerpoint/2010/main" val="3772711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Sabotaasivalvonta</a:t>
            </a:r>
            <a:endParaRPr lang="fi-FI" dirty="0"/>
          </a:p>
        </p:txBody>
      </p:sp>
      <p:sp>
        <p:nvSpPr>
          <p:cNvPr id="3" name="Sisällön paikkamerkki 2"/>
          <p:cNvSpPr>
            <a:spLocks noGrp="1"/>
          </p:cNvSpPr>
          <p:nvPr>
            <p:ph idx="1"/>
          </p:nvPr>
        </p:nvSpPr>
        <p:spPr>
          <a:xfrm>
            <a:off x="126153" y="1600200"/>
            <a:ext cx="9017847" cy="4525963"/>
          </a:xfrm>
        </p:spPr>
        <p:txBody>
          <a:bodyPr/>
          <a:lstStyle/>
          <a:p>
            <a:r>
              <a:rPr lang="fi-FI" dirty="0" smtClean="0"/>
              <a:t>Valvoo keskuslaitteen ja ilmaisimen välistä yhteyttä</a:t>
            </a:r>
          </a:p>
          <a:p>
            <a:r>
              <a:rPr lang="fi-FI" dirty="0" smtClean="0"/>
              <a:t>Päällä 24/7</a:t>
            </a:r>
          </a:p>
          <a:p>
            <a:pPr lvl="1"/>
            <a:r>
              <a:rPr lang="fi-FI" dirty="0" smtClean="0"/>
              <a:t>Myös kaapelin katkeamisesta saadaan aina ilmoitus</a:t>
            </a:r>
          </a:p>
          <a:p>
            <a:r>
              <a:rPr lang="fi-FI" dirty="0"/>
              <a:t>Ilmoitus aiheuttaa aina välittömän toimenpiteen valvomossa tai hälytyskeskuksessa</a:t>
            </a:r>
          </a:p>
          <a:p>
            <a:r>
              <a:rPr lang="fi-FI" dirty="0" smtClean="0"/>
              <a:t>Käytetään kansisuojauksia</a:t>
            </a:r>
          </a:p>
          <a:p>
            <a:pPr lvl="1"/>
            <a:r>
              <a:rPr lang="fi-FI" dirty="0" smtClean="0"/>
              <a:t>Aiheuttavat hälytyksen, mikäli laitetta yritetään avata</a:t>
            </a:r>
            <a:endParaRPr lang="fi-FI" dirty="0"/>
          </a:p>
        </p:txBody>
      </p:sp>
    </p:spTree>
    <p:extLst>
      <p:ext uri="{BB962C8B-B14F-4D97-AF65-F5344CB8AC3E}">
        <p14:creationId xmlns:p14="http://schemas.microsoft.com/office/powerpoint/2010/main" val="3669288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Paloilmaisimet</a:t>
            </a:r>
            <a:endParaRPr lang="fi-FI" dirty="0"/>
          </a:p>
        </p:txBody>
      </p:sp>
      <p:sp>
        <p:nvSpPr>
          <p:cNvPr id="3" name="Sisällön paikkamerkki 2"/>
          <p:cNvSpPr>
            <a:spLocks noGrp="1"/>
          </p:cNvSpPr>
          <p:nvPr>
            <p:ph idx="1"/>
          </p:nvPr>
        </p:nvSpPr>
        <p:spPr/>
        <p:txBody>
          <a:bodyPr/>
          <a:lstStyle/>
          <a:p>
            <a:r>
              <a:rPr lang="fi-FI" dirty="0" smtClean="0"/>
              <a:t>Liitetään usein RIJ yhteyteen</a:t>
            </a:r>
          </a:p>
          <a:p>
            <a:r>
              <a:rPr lang="fi-FI" dirty="0" smtClean="0"/>
              <a:t>Monenlaisia eri käyttökohteisiin</a:t>
            </a:r>
          </a:p>
          <a:p>
            <a:pPr lvl="1"/>
            <a:r>
              <a:rPr lang="fi-FI" dirty="0" smtClean="0"/>
              <a:t>Lämpöilmaisin</a:t>
            </a:r>
          </a:p>
          <a:p>
            <a:pPr lvl="1"/>
            <a:r>
              <a:rPr lang="fi-FI" dirty="0" smtClean="0"/>
              <a:t>Ionisoiva savuilmaisin</a:t>
            </a:r>
          </a:p>
          <a:p>
            <a:pPr lvl="1"/>
            <a:r>
              <a:rPr lang="fi-FI" dirty="0" smtClean="0"/>
              <a:t>Optinen savuilmaisin</a:t>
            </a:r>
          </a:p>
          <a:p>
            <a:r>
              <a:rPr lang="fi-FI" dirty="0" smtClean="0"/>
              <a:t>Asennetaan yleensä kattoon</a:t>
            </a:r>
            <a:endParaRPr lang="fi-FI" dirty="0"/>
          </a:p>
        </p:txBody>
      </p:sp>
    </p:spTree>
    <p:extLst>
      <p:ext uri="{BB962C8B-B14F-4D97-AF65-F5344CB8AC3E}">
        <p14:creationId xmlns:p14="http://schemas.microsoft.com/office/powerpoint/2010/main" val="1668328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Lämpöilmaisin</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Kahta eri tyyppiä</a:t>
            </a:r>
          </a:p>
          <a:p>
            <a:pPr lvl="1"/>
            <a:r>
              <a:rPr lang="fi-FI" dirty="0" smtClean="0"/>
              <a:t>Lämpötunnistin</a:t>
            </a:r>
          </a:p>
          <a:p>
            <a:pPr lvl="2"/>
            <a:r>
              <a:rPr lang="fi-FI" dirty="0" smtClean="0"/>
              <a:t>Hälyttää, kun lämpötila nousee yli sallitun raja-arvon</a:t>
            </a:r>
          </a:p>
          <a:p>
            <a:pPr lvl="2"/>
            <a:r>
              <a:rPr lang="fi-FI" dirty="0" smtClean="0"/>
              <a:t>Yleisimmät raja-arvot 55, 65 ja 70 °C</a:t>
            </a:r>
          </a:p>
          <a:p>
            <a:pPr lvl="1"/>
            <a:r>
              <a:rPr lang="fi-FI" dirty="0" smtClean="0"/>
              <a:t>Lämpötilan nousun tunnistin</a:t>
            </a:r>
          </a:p>
          <a:p>
            <a:pPr lvl="2"/>
            <a:r>
              <a:rPr lang="fi-FI" dirty="0" smtClean="0"/>
              <a:t>Käytetään kohteissa, jossa lämpötila muutenkin korkea</a:t>
            </a:r>
          </a:p>
          <a:p>
            <a:pPr lvl="2"/>
            <a:r>
              <a:rPr lang="fi-FI" dirty="0" smtClean="0"/>
              <a:t>Jos lämpötila kohoaa nopeammin, kuin mitä raja-arvoissa on määritetty, ilmaisin tekee hälytyksen</a:t>
            </a:r>
          </a:p>
          <a:p>
            <a:r>
              <a:rPr lang="fi-FI" dirty="0" smtClean="0"/>
              <a:t>Käytetään kohteissa, joissa muutenkin savua</a:t>
            </a:r>
            <a:endParaRPr lang="fi-FI" dirty="0"/>
          </a:p>
        </p:txBody>
      </p:sp>
      <p:pic>
        <p:nvPicPr>
          <p:cNvPr id="4" name="Kuva 3"/>
          <p:cNvPicPr>
            <a:picLocks noChangeAspect="1"/>
          </p:cNvPicPr>
          <p:nvPr/>
        </p:nvPicPr>
        <p:blipFill>
          <a:blip r:embed="rId3"/>
          <a:stretch>
            <a:fillRect/>
          </a:stretch>
        </p:blipFill>
        <p:spPr>
          <a:xfrm>
            <a:off x="6489700" y="274638"/>
            <a:ext cx="2197100" cy="2209800"/>
          </a:xfrm>
          <a:prstGeom prst="rect">
            <a:avLst/>
          </a:prstGeom>
        </p:spPr>
      </p:pic>
    </p:spTree>
    <p:extLst>
      <p:ext uri="{BB962C8B-B14F-4D97-AF65-F5344CB8AC3E}">
        <p14:creationId xmlns:p14="http://schemas.microsoft.com/office/powerpoint/2010/main" val="3075664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Ioni-savuilmaisin</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Tunnistekammiossa on </a:t>
            </a:r>
            <a:br>
              <a:rPr lang="fi-FI" dirty="0" smtClean="0"/>
            </a:br>
            <a:r>
              <a:rPr lang="fi-FI" dirty="0" smtClean="0"/>
              <a:t>ionivirtaus, jota ilmaisin vertailee</a:t>
            </a:r>
          </a:p>
          <a:p>
            <a:r>
              <a:rPr lang="fi-FI" dirty="0" smtClean="0"/>
              <a:t>Sopii parhaiten</a:t>
            </a:r>
          </a:p>
          <a:p>
            <a:pPr lvl="1"/>
            <a:r>
              <a:rPr lang="fi-FI" dirty="0" smtClean="0"/>
              <a:t>Ilmaisemaan näkymättömiä palokaasuja</a:t>
            </a:r>
          </a:p>
          <a:p>
            <a:pPr lvl="1"/>
            <a:r>
              <a:rPr lang="fi-FI" dirty="0" smtClean="0"/>
              <a:t>Ilmaisemaan tummaa savua (hiukkaskoko pieni)</a:t>
            </a:r>
          </a:p>
          <a:p>
            <a:r>
              <a:rPr lang="fi-FI" dirty="0" smtClean="0"/>
              <a:t>Suositellaan käytettäväksi</a:t>
            </a:r>
          </a:p>
          <a:p>
            <a:pPr lvl="1"/>
            <a:r>
              <a:rPr lang="fi-FI" dirty="0" smtClean="0"/>
              <a:t>Sähkötiloissa, konehuoneissa, valvomoissa, jako-keskuksissa, ATK-tiloissa, teollisuus- ja liiketiloissa sekä kirkoissa.</a:t>
            </a:r>
            <a:endParaRPr lang="fi-FI" dirty="0"/>
          </a:p>
        </p:txBody>
      </p:sp>
      <p:pic>
        <p:nvPicPr>
          <p:cNvPr id="4" name="Kuva 3"/>
          <p:cNvPicPr>
            <a:picLocks noChangeAspect="1"/>
          </p:cNvPicPr>
          <p:nvPr/>
        </p:nvPicPr>
        <p:blipFill>
          <a:blip r:embed="rId3"/>
          <a:stretch>
            <a:fillRect/>
          </a:stretch>
        </p:blipFill>
        <p:spPr>
          <a:xfrm>
            <a:off x="6463193" y="274638"/>
            <a:ext cx="2413000" cy="1968500"/>
          </a:xfrm>
          <a:prstGeom prst="rect">
            <a:avLst/>
          </a:prstGeom>
        </p:spPr>
      </p:pic>
    </p:spTree>
    <p:extLst>
      <p:ext uri="{BB962C8B-B14F-4D97-AF65-F5344CB8AC3E}">
        <p14:creationId xmlns:p14="http://schemas.microsoft.com/office/powerpoint/2010/main" val="1849389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Optinen savuilmaisin</a:t>
            </a:r>
            <a:endParaRPr lang="fi-FI" dirty="0"/>
          </a:p>
        </p:txBody>
      </p:sp>
      <p:sp>
        <p:nvSpPr>
          <p:cNvPr id="3" name="Sisällön paikkamerkki 2"/>
          <p:cNvSpPr>
            <a:spLocks noGrp="1"/>
          </p:cNvSpPr>
          <p:nvPr>
            <p:ph idx="1"/>
          </p:nvPr>
        </p:nvSpPr>
        <p:spPr>
          <a:xfrm>
            <a:off x="457200" y="1600200"/>
            <a:ext cx="8229600" cy="5257800"/>
          </a:xfrm>
        </p:spPr>
        <p:txBody>
          <a:bodyPr>
            <a:normAutofit lnSpcReduction="10000"/>
          </a:bodyPr>
          <a:lstStyle/>
          <a:p>
            <a:r>
              <a:rPr lang="fi-FI" dirty="0" smtClean="0"/>
              <a:t>Toiminta perustuu valon sirontaan</a:t>
            </a:r>
          </a:p>
          <a:p>
            <a:r>
              <a:rPr lang="fi-FI" dirty="0" smtClean="0"/>
              <a:t>Kammiossa on ledi sekä valotransistori</a:t>
            </a:r>
          </a:p>
          <a:p>
            <a:pPr lvl="1"/>
            <a:r>
              <a:rPr lang="fi-FI" dirty="0" smtClean="0"/>
              <a:t>Ledi ei normaalisti osu valotransistoriin, mutta kun savua pääsee kammioon, osa valosta </a:t>
            </a:r>
            <a:r>
              <a:rPr lang="fi-FI" dirty="0" err="1" smtClean="0"/>
              <a:t>siroaa</a:t>
            </a:r>
            <a:r>
              <a:rPr lang="fi-FI" dirty="0" smtClean="0"/>
              <a:t> transistorille -&gt; rupeaa johtamaan -&gt; hälytys</a:t>
            </a:r>
          </a:p>
          <a:p>
            <a:r>
              <a:rPr lang="fi-FI" dirty="0" smtClean="0"/>
              <a:t>Soveltuu vaalean savun tunnistukseen</a:t>
            </a:r>
          </a:p>
          <a:p>
            <a:r>
              <a:rPr lang="fi-FI" dirty="0" smtClean="0"/>
              <a:t>Suositellaan käytettäväksi silloin, kun halutaan hälytys mahdollisimman pian</a:t>
            </a:r>
          </a:p>
          <a:p>
            <a:r>
              <a:rPr lang="fi-FI" dirty="0" smtClean="0"/>
              <a:t>Käyttökohteet: kirjastot, hotellit, varastot, liiketilat, kirkot</a:t>
            </a:r>
            <a:endParaRPr lang="fi-FI" dirty="0"/>
          </a:p>
        </p:txBody>
      </p:sp>
    </p:spTree>
    <p:extLst>
      <p:ext uri="{BB962C8B-B14F-4D97-AF65-F5344CB8AC3E}">
        <p14:creationId xmlns:p14="http://schemas.microsoft.com/office/powerpoint/2010/main" val="647782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Kosteusilmaisin</a:t>
            </a:r>
            <a:endParaRPr lang="fi-FI" dirty="0"/>
          </a:p>
        </p:txBody>
      </p:sp>
      <p:sp>
        <p:nvSpPr>
          <p:cNvPr id="3" name="Sisällön paikkamerkki 2"/>
          <p:cNvSpPr>
            <a:spLocks noGrp="1"/>
          </p:cNvSpPr>
          <p:nvPr>
            <p:ph idx="1"/>
          </p:nvPr>
        </p:nvSpPr>
        <p:spPr/>
        <p:txBody>
          <a:bodyPr/>
          <a:lstStyle/>
          <a:p>
            <a:r>
              <a:rPr lang="fi-FI" dirty="0" smtClean="0"/>
              <a:t>Hälyttää vedestä ja muista nesteistä</a:t>
            </a:r>
          </a:p>
          <a:p>
            <a:pPr lvl="1"/>
            <a:r>
              <a:rPr lang="fi-FI" dirty="0" smtClean="0"/>
              <a:t>Haluttaessa myös kosteudesta</a:t>
            </a:r>
          </a:p>
          <a:p>
            <a:r>
              <a:rPr lang="fi-FI" dirty="0" smtClean="0"/>
              <a:t>Anturitaso voidaan nostaa 6-7 mm:iin tunnistuspinnasta</a:t>
            </a:r>
          </a:p>
          <a:p>
            <a:r>
              <a:rPr lang="fi-FI" dirty="0" smtClean="0"/>
              <a:t>Soveltuu: ATK-huoneisiin, tavarataloihin, omakotitaloihin ja muiden rakennusten välipohjiin</a:t>
            </a:r>
            <a:endParaRPr lang="fi-FI" dirty="0"/>
          </a:p>
        </p:txBody>
      </p:sp>
      <p:pic>
        <p:nvPicPr>
          <p:cNvPr id="4" name="Kuva 3"/>
          <p:cNvPicPr>
            <a:picLocks noChangeAspect="1"/>
          </p:cNvPicPr>
          <p:nvPr/>
        </p:nvPicPr>
        <p:blipFill>
          <a:blip r:embed="rId2"/>
          <a:stretch>
            <a:fillRect/>
          </a:stretch>
        </p:blipFill>
        <p:spPr>
          <a:xfrm>
            <a:off x="7569200" y="1784350"/>
            <a:ext cx="1117600" cy="1638300"/>
          </a:xfrm>
          <a:prstGeom prst="rect">
            <a:avLst/>
          </a:prstGeom>
        </p:spPr>
      </p:pic>
    </p:spTree>
    <p:extLst>
      <p:ext uri="{BB962C8B-B14F-4D97-AF65-F5344CB8AC3E}">
        <p14:creationId xmlns:p14="http://schemas.microsoft.com/office/powerpoint/2010/main" val="1012796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Käyttölaitteet</a:t>
            </a:r>
            <a:endParaRPr lang="fi-FI" dirty="0"/>
          </a:p>
        </p:txBody>
      </p:sp>
      <p:sp>
        <p:nvSpPr>
          <p:cNvPr id="3" name="Sisällön paikkamerkki 2"/>
          <p:cNvSpPr>
            <a:spLocks noGrp="1"/>
          </p:cNvSpPr>
          <p:nvPr>
            <p:ph idx="1"/>
          </p:nvPr>
        </p:nvSpPr>
        <p:spPr>
          <a:xfrm>
            <a:off x="219487" y="1600200"/>
            <a:ext cx="8748139" cy="4525963"/>
          </a:xfrm>
        </p:spPr>
        <p:txBody>
          <a:bodyPr/>
          <a:lstStyle/>
          <a:p>
            <a:r>
              <a:rPr lang="fi-FI" dirty="0"/>
              <a:t>Laite, jolla voidaan ohjata käyttölaitetta</a:t>
            </a:r>
          </a:p>
          <a:p>
            <a:r>
              <a:rPr lang="fi-FI" dirty="0" err="1" smtClean="0"/>
              <a:t>RIJ:ään</a:t>
            </a:r>
            <a:r>
              <a:rPr lang="fi-FI" dirty="0" smtClean="0"/>
              <a:t> kuuluu olennaisena osana käyttölaitteet</a:t>
            </a:r>
          </a:p>
          <a:p>
            <a:r>
              <a:rPr lang="fi-FI" dirty="0" smtClean="0"/>
              <a:t>Järjestelmään kytketään </a:t>
            </a:r>
            <a:br>
              <a:rPr lang="fi-FI" dirty="0" smtClean="0"/>
            </a:br>
            <a:r>
              <a:rPr lang="fi-FI" dirty="0" smtClean="0"/>
              <a:t>yksi tai useampi </a:t>
            </a:r>
            <a:br>
              <a:rPr lang="fi-FI" dirty="0" smtClean="0"/>
            </a:br>
            <a:r>
              <a:rPr lang="fi-FI" dirty="0" smtClean="0"/>
              <a:t>käyttönäppäimistö.</a:t>
            </a:r>
          </a:p>
          <a:p>
            <a:r>
              <a:rPr lang="fi-FI" dirty="0" smtClean="0"/>
              <a:t>Voidaan myös </a:t>
            </a:r>
            <a:br>
              <a:rPr lang="fi-FI" dirty="0" smtClean="0"/>
            </a:br>
            <a:r>
              <a:rPr lang="fi-FI" dirty="0" smtClean="0"/>
              <a:t>ohjelmoida </a:t>
            </a:r>
            <a:br>
              <a:rPr lang="fi-FI" dirty="0" smtClean="0"/>
            </a:br>
            <a:r>
              <a:rPr lang="fi-FI" dirty="0" smtClean="0"/>
              <a:t>käyttölaitteen avulla</a:t>
            </a:r>
          </a:p>
        </p:txBody>
      </p:sp>
      <p:pic>
        <p:nvPicPr>
          <p:cNvPr id="4" name="Kuva 3"/>
          <p:cNvPicPr>
            <a:picLocks noChangeAspect="1"/>
          </p:cNvPicPr>
          <p:nvPr/>
        </p:nvPicPr>
        <p:blipFill>
          <a:blip r:embed="rId3"/>
          <a:stretch>
            <a:fillRect/>
          </a:stretch>
        </p:blipFill>
        <p:spPr>
          <a:xfrm>
            <a:off x="5271926" y="3048712"/>
            <a:ext cx="3695700" cy="3695700"/>
          </a:xfrm>
          <a:prstGeom prst="rect">
            <a:avLst/>
          </a:prstGeom>
        </p:spPr>
      </p:pic>
    </p:spTree>
    <p:extLst>
      <p:ext uri="{BB962C8B-B14F-4D97-AF65-F5344CB8AC3E}">
        <p14:creationId xmlns:p14="http://schemas.microsoft.com/office/powerpoint/2010/main" val="3855901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Keskus</a:t>
            </a:r>
            <a:endParaRPr lang="fi-FI" dirty="0"/>
          </a:p>
        </p:txBody>
      </p:sp>
      <p:sp>
        <p:nvSpPr>
          <p:cNvPr id="3" name="Sisällön paikkamerkki 2"/>
          <p:cNvSpPr>
            <a:spLocks noGrp="1"/>
          </p:cNvSpPr>
          <p:nvPr>
            <p:ph idx="1"/>
          </p:nvPr>
        </p:nvSpPr>
        <p:spPr>
          <a:xfrm>
            <a:off x="457200" y="1600200"/>
            <a:ext cx="8526104" cy="5257800"/>
          </a:xfrm>
        </p:spPr>
        <p:txBody>
          <a:bodyPr/>
          <a:lstStyle/>
          <a:p>
            <a:r>
              <a:rPr lang="fi-FI" dirty="0" err="1" smtClean="0"/>
              <a:t>RIJ:n</a:t>
            </a:r>
            <a:r>
              <a:rPr lang="fi-FI" dirty="0" smtClean="0"/>
              <a:t> ”aivot”</a:t>
            </a:r>
          </a:p>
          <a:p>
            <a:r>
              <a:rPr lang="fi-FI" dirty="0" smtClean="0"/>
              <a:t>Keskuksen silmukoihin liitetään kaikki järjestelmän laitteet</a:t>
            </a:r>
          </a:p>
          <a:p>
            <a:r>
              <a:rPr lang="fi-FI" dirty="0" smtClean="0"/>
              <a:t>Valittaessa otettava huomioon kohteen käyttötarpeet ja turvaluokitus</a:t>
            </a:r>
          </a:p>
          <a:p>
            <a:r>
              <a:rPr lang="fi-FI" dirty="0" err="1" smtClean="0"/>
              <a:t>SVK:n</a:t>
            </a:r>
            <a:r>
              <a:rPr lang="fi-FI" dirty="0" smtClean="0"/>
              <a:t> tasoluokat: A, B, C ja langattomat (vanha)</a:t>
            </a:r>
          </a:p>
          <a:p>
            <a:r>
              <a:rPr lang="fi-FI" dirty="0"/>
              <a:t>SFS-EN-</a:t>
            </a:r>
            <a:r>
              <a:rPr lang="fi-FI" dirty="0" smtClean="0"/>
              <a:t>50131:n luokat: 1 – 4 (vaativin) (uusi)</a:t>
            </a:r>
          </a:p>
          <a:p>
            <a:r>
              <a:rPr lang="fi-FI" dirty="0" smtClean="0"/>
              <a:t>Ilmaisimet  ja käyttölaitteet saavat virtansa</a:t>
            </a:r>
          </a:p>
          <a:p>
            <a:r>
              <a:rPr lang="fi-FI" dirty="0" smtClean="0"/>
              <a:t>Varavirtalähde (</a:t>
            </a:r>
            <a:r>
              <a:rPr lang="fi-FI" dirty="0" err="1" smtClean="0"/>
              <a:t>väh</a:t>
            </a:r>
            <a:r>
              <a:rPr lang="fi-FI" dirty="0" smtClean="0"/>
              <a:t>. 24 h)</a:t>
            </a:r>
            <a:endParaRPr lang="fi-FI" dirty="0"/>
          </a:p>
        </p:txBody>
      </p:sp>
      <p:pic>
        <p:nvPicPr>
          <p:cNvPr id="4" name="Kuva 3"/>
          <p:cNvPicPr>
            <a:picLocks noChangeAspect="1"/>
          </p:cNvPicPr>
          <p:nvPr/>
        </p:nvPicPr>
        <p:blipFill>
          <a:blip r:embed="rId3"/>
          <a:stretch>
            <a:fillRect/>
          </a:stretch>
        </p:blipFill>
        <p:spPr>
          <a:xfrm>
            <a:off x="5565573" y="115470"/>
            <a:ext cx="3449087" cy="1996840"/>
          </a:xfrm>
          <a:prstGeom prst="rect">
            <a:avLst/>
          </a:prstGeom>
        </p:spPr>
      </p:pic>
    </p:spTree>
    <p:extLst>
      <p:ext uri="{BB962C8B-B14F-4D97-AF65-F5344CB8AC3E}">
        <p14:creationId xmlns:p14="http://schemas.microsoft.com/office/powerpoint/2010/main" val="1865551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Keskuksen hankinta</a:t>
            </a:r>
            <a:endParaRPr lang="fi-FI" dirty="0"/>
          </a:p>
        </p:txBody>
      </p:sp>
      <p:sp>
        <p:nvSpPr>
          <p:cNvPr id="3" name="Sisällön paikkamerkki 2"/>
          <p:cNvSpPr>
            <a:spLocks noGrp="1"/>
          </p:cNvSpPr>
          <p:nvPr>
            <p:ph idx="1"/>
          </p:nvPr>
        </p:nvSpPr>
        <p:spPr>
          <a:xfrm>
            <a:off x="457200" y="1600200"/>
            <a:ext cx="8686800" cy="5257800"/>
          </a:xfrm>
        </p:spPr>
        <p:txBody>
          <a:bodyPr>
            <a:normAutofit lnSpcReduction="10000"/>
          </a:bodyPr>
          <a:lstStyle/>
          <a:p>
            <a:r>
              <a:rPr lang="fi-FI" dirty="0" smtClean="0"/>
              <a:t>Pitääkö järjestelmän kytkeytyä päälle ja pois tiettynä kellonaikoina ja viikonpäivinä?</a:t>
            </a:r>
          </a:p>
          <a:p>
            <a:r>
              <a:rPr lang="fi-FI" dirty="0" smtClean="0"/>
              <a:t>Montako käyttäjätunnusta voidaan ohjelmoida?</a:t>
            </a:r>
          </a:p>
          <a:p>
            <a:r>
              <a:rPr lang="fi-FI" dirty="0" smtClean="0"/>
              <a:t>Tekeekö paikallishälytyksen vai välittääkö tiedon hälytyksestä esim. puhelimeen?</a:t>
            </a:r>
            <a:endParaRPr lang="fi-FI" dirty="0"/>
          </a:p>
          <a:p>
            <a:r>
              <a:rPr lang="fi-FI" dirty="0" smtClean="0"/>
              <a:t>Tuleeko kiinni lankapuhelin vai gsm-verkkoon?</a:t>
            </a:r>
          </a:p>
          <a:p>
            <a:r>
              <a:rPr lang="fi-FI" dirty="0" smtClean="0"/>
              <a:t>Pitääkö olla etäohjelmointimahdollisuus?</a:t>
            </a:r>
          </a:p>
          <a:p>
            <a:r>
              <a:rPr lang="fi-FI" dirty="0" smtClean="0"/>
              <a:t>Kuinka monta ilmaisinta voidaan kytkeä?</a:t>
            </a:r>
          </a:p>
          <a:p>
            <a:r>
              <a:rPr lang="fi-FI" dirty="0" smtClean="0"/>
              <a:t>Kuinka monta tapahtumaa säilyttää muistissa?</a:t>
            </a:r>
          </a:p>
          <a:p>
            <a:r>
              <a:rPr lang="fi-FI" dirty="0" smtClean="0"/>
              <a:t>Pystyykö laajentamaan myöhemmin?</a:t>
            </a:r>
            <a:endParaRPr lang="fi-FI" dirty="0"/>
          </a:p>
        </p:txBody>
      </p:sp>
    </p:spTree>
    <p:extLst>
      <p:ext uri="{BB962C8B-B14F-4D97-AF65-F5344CB8AC3E}">
        <p14:creationId xmlns:p14="http://schemas.microsoft.com/office/powerpoint/2010/main" val="257148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Turvallisuusjärjestelmien suunnittelu ja toteutus</a:t>
            </a:r>
            <a:endParaRPr lang="fi-FI" dirty="0"/>
          </a:p>
        </p:txBody>
      </p:sp>
      <p:sp>
        <p:nvSpPr>
          <p:cNvPr id="5" name="Tekstin paikkamerkki 4"/>
          <p:cNvSpPr>
            <a:spLocks noGrp="1"/>
          </p:cNvSpPr>
          <p:nvPr>
            <p:ph type="body" idx="1"/>
          </p:nvPr>
        </p:nvSpPr>
        <p:spPr/>
        <p:txBody>
          <a:bodyPr/>
          <a:lstStyle/>
          <a:p>
            <a:endParaRPr lang="fi-FI"/>
          </a:p>
        </p:txBody>
      </p:sp>
    </p:spTree>
    <p:extLst>
      <p:ext uri="{BB962C8B-B14F-4D97-AF65-F5344CB8AC3E}">
        <p14:creationId xmlns:p14="http://schemas.microsoft.com/office/powerpoint/2010/main" val="3923033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Silmukkarakenteet</a:t>
            </a:r>
            <a:endParaRPr lang="fi-FI" dirty="0"/>
          </a:p>
        </p:txBody>
      </p:sp>
      <p:sp>
        <p:nvSpPr>
          <p:cNvPr id="3" name="Sisällön paikkamerkki 2"/>
          <p:cNvSpPr>
            <a:spLocks noGrp="1"/>
          </p:cNvSpPr>
          <p:nvPr>
            <p:ph idx="1"/>
          </p:nvPr>
        </p:nvSpPr>
        <p:spPr>
          <a:xfrm>
            <a:off x="457200" y="1600200"/>
            <a:ext cx="8686800" cy="5257800"/>
          </a:xfrm>
        </p:spPr>
        <p:txBody>
          <a:bodyPr/>
          <a:lstStyle/>
          <a:p>
            <a:r>
              <a:rPr lang="fi-FI" dirty="0" smtClean="0"/>
              <a:t>Ilmaisimet kytketään keskuksen silmukoihin</a:t>
            </a:r>
          </a:p>
          <a:p>
            <a:r>
              <a:rPr lang="fi-FI" dirty="0" smtClean="0"/>
              <a:t>Pienet sisältävät 4 ja suuret jopa 100 silmukkaa</a:t>
            </a:r>
          </a:p>
          <a:p>
            <a:r>
              <a:rPr lang="fi-FI" dirty="0" smtClean="0"/>
              <a:t>Yhteen silmukkaan voidaan liittää useita ilmaisimia tarpeen ja ilmaisintyypin mukaan</a:t>
            </a:r>
          </a:p>
          <a:p>
            <a:r>
              <a:rPr lang="fi-FI" dirty="0" smtClean="0"/>
              <a:t>Silmukat jaetaan</a:t>
            </a:r>
          </a:p>
          <a:p>
            <a:pPr lvl="1"/>
            <a:r>
              <a:rPr lang="fi-FI" dirty="0" smtClean="0"/>
              <a:t>Murto-</a:t>
            </a:r>
          </a:p>
          <a:p>
            <a:pPr lvl="1"/>
            <a:r>
              <a:rPr lang="fi-FI" dirty="0" smtClean="0"/>
              <a:t>Sabotaasi-</a:t>
            </a:r>
          </a:p>
          <a:p>
            <a:pPr lvl="1"/>
            <a:r>
              <a:rPr lang="fi-FI" dirty="0" smtClean="0"/>
              <a:t>Ryöstö-</a:t>
            </a:r>
          </a:p>
          <a:p>
            <a:pPr lvl="1"/>
            <a:r>
              <a:rPr lang="fi-FI" dirty="0" smtClean="0"/>
              <a:t>viimesilmukoihin</a:t>
            </a:r>
          </a:p>
          <a:p>
            <a:endParaRPr lang="fi-FI" dirty="0"/>
          </a:p>
        </p:txBody>
      </p:sp>
      <p:pic>
        <p:nvPicPr>
          <p:cNvPr id="4" name="Kuva 3"/>
          <p:cNvPicPr>
            <a:picLocks noChangeAspect="1"/>
          </p:cNvPicPr>
          <p:nvPr/>
        </p:nvPicPr>
        <p:blipFill>
          <a:blip r:embed="rId3"/>
          <a:stretch>
            <a:fillRect/>
          </a:stretch>
        </p:blipFill>
        <p:spPr>
          <a:xfrm>
            <a:off x="3708400" y="4453490"/>
            <a:ext cx="5223933" cy="1647320"/>
          </a:xfrm>
          <a:prstGeom prst="rect">
            <a:avLst/>
          </a:prstGeom>
        </p:spPr>
      </p:pic>
    </p:spTree>
    <p:extLst>
      <p:ext uri="{BB962C8B-B14F-4D97-AF65-F5344CB8AC3E}">
        <p14:creationId xmlns:p14="http://schemas.microsoft.com/office/powerpoint/2010/main" val="4168013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Osoitteellinen keskus</a:t>
            </a:r>
            <a:endParaRPr lang="fi-FI" dirty="0"/>
          </a:p>
        </p:txBody>
      </p:sp>
      <p:sp>
        <p:nvSpPr>
          <p:cNvPr id="3" name="Sisällön paikkamerkki 2"/>
          <p:cNvSpPr>
            <a:spLocks noGrp="1"/>
          </p:cNvSpPr>
          <p:nvPr>
            <p:ph idx="1"/>
          </p:nvPr>
        </p:nvSpPr>
        <p:spPr/>
        <p:txBody>
          <a:bodyPr/>
          <a:lstStyle/>
          <a:p>
            <a:r>
              <a:rPr lang="fi-FI" dirty="0" smtClean="0"/>
              <a:t>Tunnistaa hälyttävän ilmaisimen osoitteen perusteella</a:t>
            </a:r>
          </a:p>
          <a:p>
            <a:r>
              <a:rPr lang="fi-FI" dirty="0" smtClean="0"/>
              <a:t>Samaan silmukkaan voidaan kytkeä useita ilmaisimia osoitepäätteen avulla</a:t>
            </a:r>
          </a:p>
          <a:p>
            <a:pPr lvl="1"/>
            <a:r>
              <a:rPr lang="fi-FI" dirty="0" smtClean="0"/>
              <a:t>Kommunikoi keskuksen kanssa väylää pitkin</a:t>
            </a:r>
          </a:p>
          <a:p>
            <a:r>
              <a:rPr lang="fi-FI" dirty="0" smtClean="0"/>
              <a:t>Hälytykset ja viat helpommin paikannettavissa</a:t>
            </a:r>
            <a:endParaRPr lang="fi-FI" dirty="0"/>
          </a:p>
        </p:txBody>
      </p:sp>
    </p:spTree>
    <p:extLst>
      <p:ext uri="{BB962C8B-B14F-4D97-AF65-F5344CB8AC3E}">
        <p14:creationId xmlns:p14="http://schemas.microsoft.com/office/powerpoint/2010/main" val="3725995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Langattomat järjestelmät</a:t>
            </a:r>
            <a:endParaRPr lang="fi-FI" dirty="0"/>
          </a:p>
        </p:txBody>
      </p:sp>
      <p:sp>
        <p:nvSpPr>
          <p:cNvPr id="3" name="Sisällön paikkamerkki 2"/>
          <p:cNvSpPr>
            <a:spLocks noGrp="1"/>
          </p:cNvSpPr>
          <p:nvPr>
            <p:ph idx="1"/>
          </p:nvPr>
        </p:nvSpPr>
        <p:spPr>
          <a:xfrm>
            <a:off x="457200" y="1600200"/>
            <a:ext cx="8229600" cy="5257800"/>
          </a:xfrm>
        </p:spPr>
        <p:txBody>
          <a:bodyPr>
            <a:normAutofit fontScale="92500" lnSpcReduction="10000"/>
          </a:bodyPr>
          <a:lstStyle/>
          <a:p>
            <a:r>
              <a:rPr lang="fi-FI" dirty="0" smtClean="0"/>
              <a:t>Käytä vain kun</a:t>
            </a:r>
          </a:p>
          <a:p>
            <a:pPr lvl="1"/>
            <a:r>
              <a:rPr lang="fi-FI" dirty="0" smtClean="0"/>
              <a:t>Kohteen turvallisuustasovaatimus ei ole korkea</a:t>
            </a:r>
          </a:p>
          <a:p>
            <a:pPr lvl="1"/>
            <a:r>
              <a:rPr lang="fi-FI" dirty="0" smtClean="0"/>
              <a:t>T</a:t>
            </a:r>
            <a:r>
              <a:rPr lang="fi-FI" dirty="0" smtClean="0"/>
              <a:t>arvitaan nopeaa, esim. </a:t>
            </a:r>
            <a:r>
              <a:rPr lang="fi-FI" dirty="0" smtClean="0"/>
              <a:t>v</a:t>
            </a:r>
            <a:r>
              <a:rPr lang="fi-FI" dirty="0" smtClean="0"/>
              <a:t>äliaikaista toteutusta</a:t>
            </a:r>
          </a:p>
          <a:p>
            <a:pPr lvl="1"/>
            <a:r>
              <a:rPr lang="fi-FI" dirty="0" smtClean="0"/>
              <a:t>T</a:t>
            </a:r>
            <a:r>
              <a:rPr lang="fi-FI" dirty="0" smtClean="0"/>
              <a:t>arvitaan siirreltävyyttä tai muunneltavuutta</a:t>
            </a:r>
          </a:p>
          <a:p>
            <a:pPr lvl="1"/>
            <a:r>
              <a:rPr lang="fi-FI" dirty="0" smtClean="0"/>
              <a:t>K</a:t>
            </a:r>
            <a:r>
              <a:rPr lang="fi-FI" dirty="0" smtClean="0"/>
              <a:t>aapelointi on mahdotonta, hankalaa tai kallista</a:t>
            </a:r>
          </a:p>
          <a:p>
            <a:r>
              <a:rPr lang="fi-FI" dirty="0" smtClean="0"/>
              <a:t>Häiriöherkempi kuin perinteinen</a:t>
            </a:r>
          </a:p>
          <a:p>
            <a:r>
              <a:rPr lang="fi-FI" dirty="0" smtClean="0"/>
              <a:t>Valvonnat</a:t>
            </a:r>
          </a:p>
          <a:p>
            <a:pPr lvl="1"/>
            <a:r>
              <a:rPr lang="fi-FI" dirty="0" smtClean="0"/>
              <a:t>L</a:t>
            </a:r>
            <a:r>
              <a:rPr lang="fi-FI" dirty="0" smtClean="0"/>
              <a:t>ähettimen ja keskusyksikön välinen liikenne</a:t>
            </a:r>
          </a:p>
          <a:p>
            <a:pPr lvl="1"/>
            <a:r>
              <a:rPr lang="fi-FI" dirty="0" smtClean="0"/>
              <a:t>R</a:t>
            </a:r>
            <a:r>
              <a:rPr lang="fi-FI" dirty="0" smtClean="0"/>
              <a:t>adiokanavan tukkeutumisen </a:t>
            </a:r>
          </a:p>
          <a:p>
            <a:pPr lvl="1"/>
            <a:r>
              <a:rPr lang="fi-FI" dirty="0" smtClean="0"/>
              <a:t>L</a:t>
            </a:r>
            <a:r>
              <a:rPr lang="fi-FI" dirty="0" smtClean="0"/>
              <a:t>ähettimien kansisuojan</a:t>
            </a:r>
          </a:p>
          <a:p>
            <a:pPr lvl="1"/>
            <a:r>
              <a:rPr lang="fi-FI" dirty="0" smtClean="0"/>
              <a:t>L</a:t>
            </a:r>
            <a:r>
              <a:rPr lang="fi-FI" dirty="0" smtClean="0"/>
              <a:t>ähettimen tai ilmaisimen pariston</a:t>
            </a:r>
            <a:endParaRPr lang="fi-FI" dirty="0"/>
          </a:p>
        </p:txBody>
      </p:sp>
    </p:spTree>
    <p:extLst>
      <p:ext uri="{BB962C8B-B14F-4D97-AF65-F5344CB8AC3E}">
        <p14:creationId xmlns:p14="http://schemas.microsoft.com/office/powerpoint/2010/main" val="1202474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Silmukkarakenteita</a:t>
            </a:r>
            <a:endParaRPr lang="fi-FI" dirty="0"/>
          </a:p>
        </p:txBody>
      </p:sp>
      <p:pic>
        <p:nvPicPr>
          <p:cNvPr id="4" name="Kuva 3" descr="Kokousmuistio.jpg"/>
          <p:cNvPicPr>
            <a:picLocks noChangeAspect="1"/>
          </p:cNvPicPr>
          <p:nvPr/>
        </p:nvPicPr>
        <p:blipFill rotWithShape="1">
          <a:blip r:embed="rId3">
            <a:extLst>
              <a:ext uri="{28A0092B-C50C-407E-A947-70E740481C1C}">
                <a14:useLocalDpi xmlns:a14="http://schemas.microsoft.com/office/drawing/2010/main" val="0"/>
              </a:ext>
            </a:extLst>
          </a:blip>
          <a:srcRect l="13806" t="9443" r="41162" b="43830"/>
          <a:stretch/>
        </p:blipFill>
        <p:spPr>
          <a:xfrm>
            <a:off x="2724909" y="1358762"/>
            <a:ext cx="3708902" cy="5292883"/>
          </a:xfrm>
          <a:prstGeom prst="rect">
            <a:avLst/>
          </a:prstGeom>
        </p:spPr>
      </p:pic>
    </p:spTree>
    <p:extLst>
      <p:ext uri="{BB962C8B-B14F-4D97-AF65-F5344CB8AC3E}">
        <p14:creationId xmlns:p14="http://schemas.microsoft.com/office/powerpoint/2010/main" val="4284230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Silmukkarakenteita</a:t>
            </a:r>
            <a:endParaRPr lang="fi-FI" dirty="0"/>
          </a:p>
        </p:txBody>
      </p:sp>
      <p:pic>
        <p:nvPicPr>
          <p:cNvPr id="5" name="Kuva 4" descr="Kokousmuistio 1.jpg"/>
          <p:cNvPicPr>
            <a:picLocks noChangeAspect="1"/>
          </p:cNvPicPr>
          <p:nvPr/>
        </p:nvPicPr>
        <p:blipFill rotWithShape="1">
          <a:blip r:embed="rId3">
            <a:extLst>
              <a:ext uri="{28A0092B-C50C-407E-A947-70E740481C1C}">
                <a14:useLocalDpi xmlns:a14="http://schemas.microsoft.com/office/drawing/2010/main" val="0"/>
              </a:ext>
            </a:extLst>
          </a:blip>
          <a:srcRect l="13540" t="33444" r="25406" b="24638"/>
          <a:stretch/>
        </p:blipFill>
        <p:spPr>
          <a:xfrm rot="10800000">
            <a:off x="1959578" y="1526274"/>
            <a:ext cx="5340484" cy="5042601"/>
          </a:xfrm>
          <a:prstGeom prst="rect">
            <a:avLst/>
          </a:prstGeom>
        </p:spPr>
      </p:pic>
    </p:spTree>
    <p:extLst>
      <p:ext uri="{BB962C8B-B14F-4D97-AF65-F5344CB8AC3E}">
        <p14:creationId xmlns:p14="http://schemas.microsoft.com/office/powerpoint/2010/main" val="2563277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Hälytykset</a:t>
            </a:r>
            <a:endParaRPr lang="fi-FI" dirty="0"/>
          </a:p>
        </p:txBody>
      </p:sp>
      <p:sp>
        <p:nvSpPr>
          <p:cNvPr id="3" name="Sisällön paikkamerkki 2"/>
          <p:cNvSpPr>
            <a:spLocks noGrp="1"/>
          </p:cNvSpPr>
          <p:nvPr>
            <p:ph idx="1"/>
          </p:nvPr>
        </p:nvSpPr>
        <p:spPr>
          <a:xfrm>
            <a:off x="457200" y="1600200"/>
            <a:ext cx="8229600" cy="5257800"/>
          </a:xfrm>
        </p:spPr>
        <p:txBody>
          <a:bodyPr>
            <a:normAutofit lnSpcReduction="10000"/>
          </a:bodyPr>
          <a:lstStyle/>
          <a:p>
            <a:r>
              <a:rPr lang="fi-FI" dirty="0" smtClean="0"/>
              <a:t>Melkein kaikissa järjestelmissä paikallishälytys</a:t>
            </a:r>
          </a:p>
          <a:p>
            <a:pPr lvl="1"/>
            <a:r>
              <a:rPr lang="fi-FI" dirty="0" smtClean="0"/>
              <a:t>Sireenit ja vilkkuvat valot</a:t>
            </a:r>
          </a:p>
          <a:p>
            <a:pPr lvl="1"/>
            <a:r>
              <a:rPr lang="fi-FI" dirty="0" smtClean="0"/>
              <a:t>Herättää huomiota </a:t>
            </a:r>
            <a:r>
              <a:rPr lang="fi-FI" dirty="0" smtClean="0">
                <a:sym typeface="Wingdings"/>
              </a:rPr>
              <a:t> ulkopuoliset havaitsevat hälytyksen  ottavat mahdolliset tuntomerkit</a:t>
            </a:r>
          </a:p>
          <a:p>
            <a:pPr lvl="1"/>
            <a:r>
              <a:rPr lang="fi-FI" dirty="0" smtClean="0">
                <a:sym typeface="Wingdings"/>
              </a:rPr>
              <a:t>Kovaääninen sireeni myös usein karkottaa tunkeilijan</a:t>
            </a:r>
          </a:p>
          <a:p>
            <a:r>
              <a:rPr lang="fi-FI" dirty="0" smtClean="0">
                <a:sym typeface="Wingdings"/>
              </a:rPr>
              <a:t>Hälytyksen siirto</a:t>
            </a:r>
          </a:p>
          <a:p>
            <a:pPr lvl="1"/>
            <a:r>
              <a:rPr lang="sv-SE" dirty="0" smtClean="0">
                <a:sym typeface="Wingdings"/>
              </a:rPr>
              <a:t>Ä</a:t>
            </a:r>
            <a:r>
              <a:rPr lang="fi-FI" dirty="0" err="1" smtClean="0">
                <a:sym typeface="Wingdings"/>
              </a:rPr>
              <a:t>änetön</a:t>
            </a:r>
            <a:r>
              <a:rPr lang="fi-FI" dirty="0" smtClean="0">
                <a:sym typeface="Wingdings"/>
              </a:rPr>
              <a:t> hälytys</a:t>
            </a:r>
          </a:p>
          <a:p>
            <a:pPr lvl="1"/>
            <a:r>
              <a:rPr lang="fi-FI" dirty="0" smtClean="0">
                <a:sym typeface="Wingdings"/>
              </a:rPr>
              <a:t>Tai paikallishälytyksen lisäksi tieto järjestelmän haltijalle tai vartiointiliikkeelle</a:t>
            </a:r>
          </a:p>
          <a:p>
            <a:pPr lvl="1"/>
            <a:r>
              <a:rPr lang="fi-FI" dirty="0" smtClean="0">
                <a:sym typeface="Wingdings"/>
              </a:rPr>
              <a:t>Valvottu / valvomaton</a:t>
            </a:r>
          </a:p>
          <a:p>
            <a:endParaRPr lang="fi-FI" dirty="0"/>
          </a:p>
        </p:txBody>
      </p:sp>
      <p:pic>
        <p:nvPicPr>
          <p:cNvPr id="4" name="Kuva 3"/>
          <p:cNvPicPr>
            <a:picLocks noChangeAspect="1"/>
          </p:cNvPicPr>
          <p:nvPr/>
        </p:nvPicPr>
        <p:blipFill>
          <a:blip r:embed="rId3"/>
          <a:stretch>
            <a:fillRect/>
          </a:stretch>
        </p:blipFill>
        <p:spPr>
          <a:xfrm>
            <a:off x="457200" y="102282"/>
            <a:ext cx="2023534" cy="1452375"/>
          </a:xfrm>
          <a:prstGeom prst="rect">
            <a:avLst/>
          </a:prstGeom>
        </p:spPr>
      </p:pic>
      <p:pic>
        <p:nvPicPr>
          <p:cNvPr id="5" name="Kuva 4"/>
          <p:cNvPicPr>
            <a:picLocks noChangeAspect="1"/>
          </p:cNvPicPr>
          <p:nvPr/>
        </p:nvPicPr>
        <p:blipFill>
          <a:blip r:embed="rId4"/>
          <a:stretch>
            <a:fillRect/>
          </a:stretch>
        </p:blipFill>
        <p:spPr>
          <a:xfrm>
            <a:off x="7433733" y="102282"/>
            <a:ext cx="1481666" cy="1504287"/>
          </a:xfrm>
          <a:prstGeom prst="rect">
            <a:avLst/>
          </a:prstGeom>
        </p:spPr>
      </p:pic>
    </p:spTree>
    <p:extLst>
      <p:ext uri="{BB962C8B-B14F-4D97-AF65-F5344CB8AC3E}">
        <p14:creationId xmlns:p14="http://schemas.microsoft.com/office/powerpoint/2010/main" val="4139289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Langattomat lähettimet</a:t>
            </a:r>
            <a:endParaRPr lang="fi-FI" dirty="0"/>
          </a:p>
        </p:txBody>
      </p:sp>
      <p:sp>
        <p:nvSpPr>
          <p:cNvPr id="3" name="Sisällön paikkamerkki 2"/>
          <p:cNvSpPr>
            <a:spLocks noGrp="1"/>
          </p:cNvSpPr>
          <p:nvPr>
            <p:ph idx="1"/>
          </p:nvPr>
        </p:nvSpPr>
        <p:spPr/>
        <p:txBody>
          <a:bodyPr/>
          <a:lstStyle/>
          <a:p>
            <a:r>
              <a:rPr lang="fi-FI" dirty="0" smtClean="0"/>
              <a:t>Siirtolaitteina käytetään GSM-modeemeja tai matkapuhelinverkon päätelaitteita</a:t>
            </a:r>
          </a:p>
          <a:p>
            <a:r>
              <a:rPr lang="fi-FI" dirty="0" smtClean="0"/>
              <a:t>Suojaamaton sabotointia vastaan</a:t>
            </a:r>
          </a:p>
          <a:p>
            <a:r>
              <a:rPr lang="fi-FI" dirty="0" smtClean="0"/>
              <a:t>Käytetään kohteissa, </a:t>
            </a:r>
            <a:br>
              <a:rPr lang="fi-FI" dirty="0" smtClean="0"/>
            </a:br>
            <a:r>
              <a:rPr lang="fi-FI" dirty="0" smtClean="0"/>
              <a:t>johon ei voi järjestää </a:t>
            </a:r>
            <a:br>
              <a:rPr lang="fi-FI" dirty="0" smtClean="0"/>
            </a:br>
            <a:r>
              <a:rPr lang="fi-FI" dirty="0" smtClean="0"/>
              <a:t>kaapeliyhteyttä tai </a:t>
            </a:r>
            <a:br>
              <a:rPr lang="fi-FI" dirty="0" smtClean="0"/>
            </a:br>
            <a:r>
              <a:rPr lang="fi-FI" dirty="0" smtClean="0"/>
              <a:t>käytetään varayhteytenä</a:t>
            </a:r>
            <a:endParaRPr lang="fi-FI" dirty="0"/>
          </a:p>
        </p:txBody>
      </p:sp>
      <p:pic>
        <p:nvPicPr>
          <p:cNvPr id="4" name="Kuva 3"/>
          <p:cNvPicPr>
            <a:picLocks noChangeAspect="1"/>
          </p:cNvPicPr>
          <p:nvPr/>
        </p:nvPicPr>
        <p:blipFill>
          <a:blip r:embed="rId3"/>
          <a:stretch>
            <a:fillRect/>
          </a:stretch>
        </p:blipFill>
        <p:spPr>
          <a:xfrm>
            <a:off x="5035739" y="3372752"/>
            <a:ext cx="3981809" cy="3283387"/>
          </a:xfrm>
          <a:prstGeom prst="rect">
            <a:avLst/>
          </a:prstGeom>
        </p:spPr>
      </p:pic>
    </p:spTree>
    <p:extLst>
      <p:ext uri="{BB962C8B-B14F-4D97-AF65-F5344CB8AC3E}">
        <p14:creationId xmlns:p14="http://schemas.microsoft.com/office/powerpoint/2010/main" val="3404158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Robottipuhelimet</a:t>
            </a:r>
            <a:endParaRPr lang="fi-FI" dirty="0"/>
          </a:p>
        </p:txBody>
      </p:sp>
      <p:sp>
        <p:nvSpPr>
          <p:cNvPr id="3" name="Sisällön paikkamerkki 2"/>
          <p:cNvSpPr>
            <a:spLocks noGrp="1"/>
          </p:cNvSpPr>
          <p:nvPr>
            <p:ph idx="1"/>
          </p:nvPr>
        </p:nvSpPr>
        <p:spPr>
          <a:xfrm>
            <a:off x="109333" y="1600200"/>
            <a:ext cx="9034667" cy="4525963"/>
          </a:xfrm>
        </p:spPr>
        <p:txBody>
          <a:bodyPr/>
          <a:lstStyle/>
          <a:p>
            <a:r>
              <a:rPr lang="fi-FI" dirty="0" smtClean="0"/>
              <a:t>Yleisin hälytyksensiirtotapa</a:t>
            </a:r>
          </a:p>
          <a:p>
            <a:r>
              <a:rPr lang="fi-FI" dirty="0" smtClean="0"/>
              <a:t>Siirto yleisiä, valinnaisia puhelinverkkoja käyttäen</a:t>
            </a:r>
          </a:p>
          <a:p>
            <a:r>
              <a:rPr lang="fi-FI" dirty="0" smtClean="0"/>
              <a:t>Suojaamaton sabotointia vastaan (     )</a:t>
            </a:r>
          </a:p>
          <a:p>
            <a:r>
              <a:rPr lang="fi-FI" dirty="0" smtClean="0"/>
              <a:t>Valvoo itse linjajännitettä ja voi käynnistää paikallishälytyksen jännitteen hävitessä</a:t>
            </a:r>
          </a:p>
          <a:p>
            <a:pPr lvl="1"/>
            <a:r>
              <a:rPr lang="fi-FI" dirty="0" smtClean="0"/>
              <a:t>Mutta hälytyskeskukseen ei tietenkään mene tietoa</a:t>
            </a:r>
            <a:endParaRPr lang="fi-FI" dirty="0"/>
          </a:p>
        </p:txBody>
      </p:sp>
      <p:grpSp>
        <p:nvGrpSpPr>
          <p:cNvPr id="6" name="Ryhmitä 5"/>
          <p:cNvGrpSpPr/>
          <p:nvPr/>
        </p:nvGrpSpPr>
        <p:grpSpPr>
          <a:xfrm>
            <a:off x="6299247" y="2926736"/>
            <a:ext cx="327998" cy="395552"/>
            <a:chOff x="5525507" y="4011735"/>
            <a:chExt cx="546664" cy="580591"/>
          </a:xfrm>
        </p:grpSpPr>
        <p:sp>
          <p:nvSpPr>
            <p:cNvPr id="5" name="Suorakulmio 4"/>
            <p:cNvSpPr/>
            <p:nvPr/>
          </p:nvSpPr>
          <p:spPr>
            <a:xfrm>
              <a:off x="5525507" y="4011735"/>
              <a:ext cx="546664" cy="5805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4" name="Kuva 3" descr="BU00529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857" y="4053790"/>
              <a:ext cx="485084" cy="509462"/>
            </a:xfrm>
            <a:prstGeom prst="rect">
              <a:avLst/>
            </a:prstGeom>
          </p:spPr>
        </p:pic>
      </p:grpSp>
    </p:spTree>
    <p:extLst>
      <p:ext uri="{BB962C8B-B14F-4D97-AF65-F5344CB8AC3E}">
        <p14:creationId xmlns:p14="http://schemas.microsoft.com/office/powerpoint/2010/main" val="3149247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Valvotut yhteydet</a:t>
            </a:r>
            <a:endParaRPr lang="fi-FI" dirty="0"/>
          </a:p>
        </p:txBody>
      </p:sp>
      <p:sp>
        <p:nvSpPr>
          <p:cNvPr id="3" name="Sisällön paikkamerkki 2"/>
          <p:cNvSpPr>
            <a:spLocks noGrp="1"/>
          </p:cNvSpPr>
          <p:nvPr>
            <p:ph idx="1"/>
          </p:nvPr>
        </p:nvSpPr>
        <p:spPr>
          <a:xfrm>
            <a:off x="457200" y="1600200"/>
            <a:ext cx="8686800" cy="4525963"/>
          </a:xfrm>
        </p:spPr>
        <p:txBody>
          <a:bodyPr/>
          <a:lstStyle/>
          <a:p>
            <a:r>
              <a:rPr lang="fi-FI" dirty="0" smtClean="0"/>
              <a:t>Suunniteltu luotettavan hälytysten siirron aikaansaamiseksi</a:t>
            </a:r>
          </a:p>
          <a:p>
            <a:r>
              <a:rPr lang="fi-FI" dirty="0" smtClean="0"/>
              <a:t>Linjan valvonta on jatkuvaa</a:t>
            </a:r>
          </a:p>
          <a:p>
            <a:pPr lvl="1"/>
            <a:r>
              <a:rPr lang="fi-FI" dirty="0" smtClean="0"/>
              <a:t>Yhteyden katketessa tieto saadaan myös eteenpäin</a:t>
            </a:r>
          </a:p>
          <a:p>
            <a:r>
              <a:rPr lang="fi-FI" dirty="0" smtClean="0"/>
              <a:t>Yleensä pakettikytkentäinen</a:t>
            </a:r>
          </a:p>
          <a:p>
            <a:pPr lvl="1"/>
            <a:r>
              <a:rPr lang="fi-FI" dirty="0" smtClean="0"/>
              <a:t>Kaksisuuntaiset yhteyden, monipuolinen tiedonsiirto</a:t>
            </a:r>
          </a:p>
          <a:p>
            <a:r>
              <a:rPr lang="fi-FI" dirty="0" smtClean="0"/>
              <a:t>Matkapuhelinverkko varayhteytenä</a:t>
            </a:r>
            <a:endParaRPr lang="fi-FI" dirty="0"/>
          </a:p>
        </p:txBody>
      </p:sp>
    </p:spTree>
    <p:extLst>
      <p:ext uri="{BB962C8B-B14F-4D97-AF65-F5344CB8AC3E}">
        <p14:creationId xmlns:p14="http://schemas.microsoft.com/office/powerpoint/2010/main" val="4223584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Kaapelointi ja asennus</a:t>
            </a:r>
            <a:endParaRPr lang="fi-FI" dirty="0"/>
          </a:p>
        </p:txBody>
      </p:sp>
      <p:sp>
        <p:nvSpPr>
          <p:cNvPr id="3" name="Sisällön paikkamerkki 2"/>
          <p:cNvSpPr>
            <a:spLocks noGrp="1"/>
          </p:cNvSpPr>
          <p:nvPr>
            <p:ph idx="1"/>
          </p:nvPr>
        </p:nvSpPr>
        <p:spPr>
          <a:xfrm>
            <a:off x="126153" y="1600200"/>
            <a:ext cx="9017847" cy="4525963"/>
          </a:xfrm>
        </p:spPr>
        <p:txBody>
          <a:bodyPr/>
          <a:lstStyle/>
          <a:p>
            <a:r>
              <a:rPr lang="fi-FI" dirty="0" smtClean="0"/>
              <a:t>Kaapelointi noudattaa normaaleja vaatimuksia</a:t>
            </a:r>
          </a:p>
          <a:p>
            <a:r>
              <a:rPr lang="fi-FI" dirty="0" smtClean="0"/>
              <a:t>Asennukset mahdollisuuksien mukaan aina valvottujen tilojen puolelle</a:t>
            </a:r>
          </a:p>
          <a:p>
            <a:pPr lvl="1"/>
            <a:r>
              <a:rPr lang="fi-FI" dirty="0" smtClean="0"/>
              <a:t>Kytkentärasiat ja kotelot samoin aina</a:t>
            </a:r>
          </a:p>
          <a:p>
            <a:pPr lvl="1"/>
            <a:r>
              <a:rPr lang="fi-FI" dirty="0" smtClean="0"/>
              <a:t>Kytkentärasiat tulee olla kansikoskettimella varustettu</a:t>
            </a:r>
          </a:p>
          <a:p>
            <a:pPr lvl="1"/>
            <a:r>
              <a:rPr lang="fi-FI" dirty="0" smtClean="0"/>
              <a:t>Uudisrakennuksissa </a:t>
            </a:r>
            <a:r>
              <a:rPr lang="fi-FI" dirty="0" err="1" smtClean="0"/>
              <a:t>MIJ-laitteet</a:t>
            </a:r>
            <a:r>
              <a:rPr lang="fi-FI" dirty="0" smtClean="0"/>
              <a:t> asennetaan vasta pintatöiden jälkeen, mutta valtaosa kaapelointien vaatimista putkituksista tehdään rakennukseen jo rungon valuvaiheessa</a:t>
            </a:r>
            <a:endParaRPr lang="fi-FI" dirty="0"/>
          </a:p>
        </p:txBody>
      </p:sp>
    </p:spTree>
    <p:extLst>
      <p:ext uri="{BB962C8B-B14F-4D97-AF65-F5344CB8AC3E}">
        <p14:creationId xmlns:p14="http://schemas.microsoft.com/office/powerpoint/2010/main" val="207616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Turvasuunnitelma</a:t>
            </a:r>
          </a:p>
        </p:txBody>
      </p:sp>
      <p:sp>
        <p:nvSpPr>
          <p:cNvPr id="5" name="Sisällön paikkamerkki 4"/>
          <p:cNvSpPr>
            <a:spLocks noGrp="1"/>
          </p:cNvSpPr>
          <p:nvPr>
            <p:ph idx="1"/>
          </p:nvPr>
        </p:nvSpPr>
        <p:spPr>
          <a:xfrm>
            <a:off x="457200" y="1600200"/>
            <a:ext cx="8229600" cy="5257800"/>
          </a:xfrm>
        </p:spPr>
        <p:txBody>
          <a:bodyPr>
            <a:normAutofit/>
          </a:bodyPr>
          <a:lstStyle/>
          <a:p>
            <a:r>
              <a:rPr lang="fi-FI" dirty="0"/>
              <a:t>Turvallisuushankkeen perusta</a:t>
            </a:r>
          </a:p>
          <a:p>
            <a:r>
              <a:rPr lang="fi-FI" dirty="0"/>
              <a:t>Selvitetään kohteen ja lilan käyttäjän riskit sekä toimitilaturvallisuuteen vaikuttavat osatekijät</a:t>
            </a:r>
          </a:p>
          <a:p>
            <a:r>
              <a:rPr lang="fi-FI" dirty="0"/>
              <a:t>Kirjataan turvallisuustavoitteet ja määritellään turvaratkaisujen toiminnalliset vaatimukset</a:t>
            </a:r>
          </a:p>
          <a:p>
            <a:r>
              <a:rPr lang="fi-FI" dirty="0"/>
              <a:t>Tekee tilankäyttäjän turvallisuusvastuuhenkilö tai ulkopuolinen asiantuntija</a:t>
            </a:r>
          </a:p>
          <a:p>
            <a:r>
              <a:rPr lang="fi-FI" dirty="0"/>
              <a:t>Apuna voidaan käyttää </a:t>
            </a:r>
            <a:r>
              <a:rPr lang="fi-FI" dirty="0" err="1"/>
              <a:t>ST-</a:t>
            </a:r>
            <a:r>
              <a:rPr lang="fi-FI" dirty="0" err="1" smtClean="0"/>
              <a:t>kortistoa</a:t>
            </a:r>
            <a:endParaRPr lang="fi-FI" dirty="0"/>
          </a:p>
        </p:txBody>
      </p:sp>
    </p:spTree>
    <p:extLst>
      <p:ext uri="{BB962C8B-B14F-4D97-AF65-F5344CB8AC3E}">
        <p14:creationId xmlns:p14="http://schemas.microsoft.com/office/powerpoint/2010/main" val="7556133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Kaapelointi ja asennus</a:t>
            </a:r>
            <a:endParaRPr lang="fi-FI" dirty="0"/>
          </a:p>
        </p:txBody>
      </p:sp>
      <p:pic>
        <p:nvPicPr>
          <p:cNvPr id="4" name="Kuva 3" descr="kaapelointi.jpg"/>
          <p:cNvPicPr>
            <a:picLocks noChangeAspect="1"/>
          </p:cNvPicPr>
          <p:nvPr/>
        </p:nvPicPr>
        <p:blipFill rotWithShape="1">
          <a:blip r:embed="rId2">
            <a:extLst>
              <a:ext uri="{28A0092B-C50C-407E-A947-70E740481C1C}">
                <a14:useLocalDpi xmlns:a14="http://schemas.microsoft.com/office/drawing/2010/main" val="0"/>
              </a:ext>
            </a:extLst>
          </a:blip>
          <a:srcRect l="12288" t="10057" r="29525" b="54008"/>
          <a:stretch/>
        </p:blipFill>
        <p:spPr>
          <a:xfrm>
            <a:off x="1289811" y="1417638"/>
            <a:ext cx="6102763" cy="5183322"/>
          </a:xfrm>
          <a:prstGeom prst="rect">
            <a:avLst/>
          </a:prstGeom>
        </p:spPr>
      </p:pic>
    </p:spTree>
    <p:extLst>
      <p:ext uri="{BB962C8B-B14F-4D97-AF65-F5344CB8AC3E}">
        <p14:creationId xmlns:p14="http://schemas.microsoft.com/office/powerpoint/2010/main" val="14268173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Kaapelityypit ja kaapelointi</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Kaapeleiden valinnassa huomioitava</a:t>
            </a:r>
          </a:p>
          <a:p>
            <a:pPr lvl="1"/>
            <a:r>
              <a:rPr lang="fi-FI" dirty="0" smtClean="0"/>
              <a:t>Asennusympäristö (sisä- vai ulkotilat)</a:t>
            </a:r>
          </a:p>
          <a:p>
            <a:pPr lvl="1"/>
            <a:r>
              <a:rPr lang="fi-FI" dirty="0" smtClean="0"/>
              <a:t>Mekaaniset rasitukset</a:t>
            </a:r>
          </a:p>
          <a:p>
            <a:pPr lvl="1"/>
            <a:r>
              <a:rPr lang="fi-FI" dirty="0" smtClean="0"/>
              <a:t>P</a:t>
            </a:r>
            <a:r>
              <a:rPr lang="fi-FI" dirty="0" smtClean="0"/>
              <a:t>alonkesto, palonlevitys ja halogeenittomuus</a:t>
            </a:r>
          </a:p>
          <a:p>
            <a:pPr lvl="1"/>
            <a:r>
              <a:rPr lang="fi-FI" dirty="0" smtClean="0"/>
              <a:t>T</a:t>
            </a:r>
            <a:r>
              <a:rPr lang="fi-FI" dirty="0" smtClean="0"/>
              <a:t>eholähteet tai laitteiden </a:t>
            </a:r>
            <a:r>
              <a:rPr lang="fi-FI" dirty="0" err="1" smtClean="0"/>
              <a:t>kuomitettavuus</a:t>
            </a:r>
            <a:endParaRPr lang="fi-FI" dirty="0" smtClean="0"/>
          </a:p>
          <a:p>
            <a:pPr lvl="1"/>
            <a:r>
              <a:rPr lang="fi-FI" dirty="0" smtClean="0"/>
              <a:t>M</a:t>
            </a:r>
            <a:r>
              <a:rPr lang="fi-FI" dirty="0" smtClean="0"/>
              <a:t>aksimisilmukkapituudet</a:t>
            </a:r>
          </a:p>
          <a:p>
            <a:pPr lvl="1"/>
            <a:r>
              <a:rPr lang="fi-FI" dirty="0" smtClean="0"/>
              <a:t>M</a:t>
            </a:r>
            <a:r>
              <a:rPr lang="fi-FI" dirty="0" smtClean="0"/>
              <a:t>uut laitekohtaiset vaatimukset</a:t>
            </a:r>
          </a:p>
          <a:p>
            <a:r>
              <a:rPr lang="fi-FI" dirty="0" smtClean="0"/>
              <a:t>Mitoitettaessa otettava huomioon, että kaapelointilenkin viimeisellekin ilmaisimelle on riittävästi jännitettä</a:t>
            </a:r>
            <a:endParaRPr lang="fi-FI" dirty="0"/>
          </a:p>
        </p:txBody>
      </p:sp>
    </p:spTree>
    <p:extLst>
      <p:ext uri="{BB962C8B-B14F-4D97-AF65-F5344CB8AC3E}">
        <p14:creationId xmlns:p14="http://schemas.microsoft.com/office/powerpoint/2010/main" val="3702040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Kaapelityypit</a:t>
            </a:r>
            <a:endParaRPr lang="fi-FI" dirty="0"/>
          </a:p>
        </p:txBody>
      </p:sp>
      <p:sp>
        <p:nvSpPr>
          <p:cNvPr id="3" name="Sisällön paikkamerkki 2"/>
          <p:cNvSpPr>
            <a:spLocks noGrp="1"/>
          </p:cNvSpPr>
          <p:nvPr>
            <p:ph idx="1"/>
          </p:nvPr>
        </p:nvSpPr>
        <p:spPr>
          <a:xfrm>
            <a:off x="457200" y="1600200"/>
            <a:ext cx="8625826" cy="5257800"/>
          </a:xfrm>
        </p:spPr>
        <p:txBody>
          <a:bodyPr/>
          <a:lstStyle/>
          <a:p>
            <a:r>
              <a:rPr lang="fi-FI" dirty="0" smtClean="0"/>
              <a:t>Kaapeloinnissa voi käyttää</a:t>
            </a:r>
          </a:p>
          <a:p>
            <a:pPr lvl="1"/>
            <a:r>
              <a:rPr lang="fi-FI" dirty="0" smtClean="0"/>
              <a:t>S</a:t>
            </a:r>
            <a:r>
              <a:rPr lang="fi-FI" dirty="0" smtClean="0"/>
              <a:t>ilmukat (sisäkäyttö)		MHS</a:t>
            </a:r>
          </a:p>
          <a:p>
            <a:pPr lvl="1"/>
            <a:r>
              <a:rPr lang="fi-FI" dirty="0" smtClean="0"/>
              <a:t>Silmukat (ulkokäyttö)		VMOHBU</a:t>
            </a:r>
          </a:p>
          <a:p>
            <a:pPr lvl="1"/>
            <a:r>
              <a:rPr lang="fi-FI" dirty="0" smtClean="0"/>
              <a:t>S</a:t>
            </a:r>
            <a:r>
              <a:rPr lang="fi-FI" dirty="0" smtClean="0"/>
              <a:t>ilmukat (ikkunat, ovet)	KJMO tai MHS</a:t>
            </a:r>
          </a:p>
          <a:p>
            <a:pPr lvl="1"/>
            <a:r>
              <a:rPr lang="fi-FI" dirty="0" smtClean="0"/>
              <a:t>O</a:t>
            </a:r>
            <a:r>
              <a:rPr lang="fi-FI" dirty="0" smtClean="0"/>
              <a:t>hituslukot					MHS 3x2x0,5</a:t>
            </a:r>
          </a:p>
          <a:p>
            <a:pPr lvl="1"/>
            <a:r>
              <a:rPr lang="fi-FI" dirty="0" smtClean="0"/>
              <a:t>H</a:t>
            </a:r>
            <a:r>
              <a:rPr lang="fi-FI" dirty="0" smtClean="0"/>
              <a:t>älytysnäytöt					MHS 5x2x0,5</a:t>
            </a:r>
          </a:p>
          <a:p>
            <a:pPr lvl="1"/>
            <a:r>
              <a:rPr lang="tr-TR" dirty="0" smtClean="0"/>
              <a:t>Y</a:t>
            </a:r>
            <a:r>
              <a:rPr lang="fi-FI" dirty="0" err="1" smtClean="0"/>
              <a:t>hteydet</a:t>
            </a:r>
            <a:r>
              <a:rPr lang="fi-FI" dirty="0" smtClean="0"/>
              <a:t> muihin </a:t>
            </a:r>
            <a:r>
              <a:rPr lang="fi-FI" dirty="0" err="1" smtClean="0"/>
              <a:t>järjest</a:t>
            </a:r>
            <a:r>
              <a:rPr lang="fi-FI" dirty="0" smtClean="0"/>
              <a:t>.	MHS tai JAMAK/NOMAK</a:t>
            </a:r>
          </a:p>
          <a:p>
            <a:pPr lvl="1"/>
            <a:r>
              <a:rPr lang="fi-FI" dirty="0" smtClean="0"/>
              <a:t>Liitäntä puhelinverkkoon	</a:t>
            </a:r>
            <a:r>
              <a:rPr lang="fi-FI" dirty="0"/>
              <a:t>MHS 5x2x0,5</a:t>
            </a:r>
          </a:p>
          <a:p>
            <a:pPr lvl="1"/>
            <a:r>
              <a:rPr lang="fi-FI" dirty="0" smtClean="0"/>
              <a:t>S</a:t>
            </a:r>
            <a:r>
              <a:rPr lang="fi-FI" dirty="0" smtClean="0"/>
              <a:t>ireenit						MMJ tai MHS</a:t>
            </a:r>
          </a:p>
          <a:p>
            <a:pPr lvl="1"/>
            <a:r>
              <a:rPr lang="fi-FI" dirty="0" smtClean="0"/>
              <a:t>A</a:t>
            </a:r>
            <a:r>
              <a:rPr lang="fi-FI" dirty="0" smtClean="0"/>
              <a:t>luekeskukset				</a:t>
            </a:r>
            <a:r>
              <a:rPr lang="fi-FI" dirty="0"/>
              <a:t>JAMAK/NOMAK</a:t>
            </a:r>
          </a:p>
        </p:txBody>
      </p:sp>
    </p:spTree>
    <p:extLst>
      <p:ext uri="{BB962C8B-B14F-4D97-AF65-F5344CB8AC3E}">
        <p14:creationId xmlns:p14="http://schemas.microsoft.com/office/powerpoint/2010/main" val="22519439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Käyttönotto</a:t>
            </a:r>
            <a:endParaRPr lang="fi-FI" dirty="0"/>
          </a:p>
        </p:txBody>
      </p:sp>
      <p:sp>
        <p:nvSpPr>
          <p:cNvPr id="3" name="Sisällön paikkamerkki 2"/>
          <p:cNvSpPr>
            <a:spLocks noGrp="1"/>
          </p:cNvSpPr>
          <p:nvPr>
            <p:ph idx="1"/>
          </p:nvPr>
        </p:nvSpPr>
        <p:spPr>
          <a:xfrm>
            <a:off x="457200" y="1600200"/>
            <a:ext cx="8686800" cy="5257800"/>
          </a:xfrm>
        </p:spPr>
        <p:txBody>
          <a:bodyPr>
            <a:normAutofit lnSpcReduction="10000"/>
          </a:bodyPr>
          <a:lstStyle/>
          <a:p>
            <a:r>
              <a:rPr lang="fi-FI" dirty="0" err="1" smtClean="0"/>
              <a:t>MIJ:lle</a:t>
            </a:r>
            <a:r>
              <a:rPr lang="fi-FI" dirty="0" smtClean="0"/>
              <a:t> tulee aina nimetä vastuuhenkilö</a:t>
            </a:r>
          </a:p>
          <a:p>
            <a:pPr lvl="1"/>
            <a:r>
              <a:rPr lang="fi-FI" dirty="0" smtClean="0"/>
              <a:t>Läsnä käyttöönotto- ja koulutusvaiheessa</a:t>
            </a:r>
          </a:p>
          <a:p>
            <a:r>
              <a:rPr lang="fi-FI" dirty="0" smtClean="0"/>
              <a:t>Koestetaan järjestelmään toimivuus ja todetaan tapahtumat keskusyksiköltä</a:t>
            </a:r>
          </a:p>
          <a:p>
            <a:r>
              <a:rPr lang="fi-FI" dirty="0" smtClean="0"/>
              <a:t>Varmistetaan, ettei alueella ole katvealueita ja ettei ilmaisimien eteen ole siirretty esteitä</a:t>
            </a:r>
          </a:p>
          <a:p>
            <a:r>
              <a:rPr lang="fi-FI" dirty="0" smtClean="0"/>
              <a:t>Käyttöönoton yhteydessä annetaan turvallisuus-asioista vastaaville henkilöille käyttökoulutus</a:t>
            </a:r>
          </a:p>
          <a:p>
            <a:r>
              <a:rPr lang="fi-FI" dirty="0" smtClean="0"/>
              <a:t>Ideana: päivittäisiä käyttötoimia mahd. </a:t>
            </a:r>
            <a:r>
              <a:rPr lang="fi-FI" dirty="0" smtClean="0"/>
              <a:t>V</a:t>
            </a:r>
            <a:r>
              <a:rPr lang="fi-FI" dirty="0" smtClean="0"/>
              <a:t>ähän</a:t>
            </a:r>
          </a:p>
          <a:p>
            <a:pPr lvl="1"/>
            <a:r>
              <a:rPr lang="fi-FI" dirty="0" smtClean="0"/>
              <a:t>Vain tietyt henkilöt</a:t>
            </a:r>
            <a:endParaRPr lang="fi-FI" dirty="0"/>
          </a:p>
        </p:txBody>
      </p:sp>
    </p:spTree>
    <p:extLst>
      <p:ext uri="{BB962C8B-B14F-4D97-AF65-F5344CB8AC3E}">
        <p14:creationId xmlns:p14="http://schemas.microsoft.com/office/powerpoint/2010/main" val="3706428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Koulutus</a:t>
            </a:r>
            <a:endParaRPr lang="fi-FI" dirty="0"/>
          </a:p>
        </p:txBody>
      </p:sp>
      <p:sp>
        <p:nvSpPr>
          <p:cNvPr id="3" name="Sisällön paikkamerkki 2"/>
          <p:cNvSpPr>
            <a:spLocks noGrp="1"/>
          </p:cNvSpPr>
          <p:nvPr>
            <p:ph idx="1"/>
          </p:nvPr>
        </p:nvSpPr>
        <p:spPr>
          <a:xfrm>
            <a:off x="457200" y="1600200"/>
            <a:ext cx="8229600" cy="5257800"/>
          </a:xfrm>
        </p:spPr>
        <p:txBody>
          <a:bodyPr>
            <a:normAutofit/>
          </a:bodyPr>
          <a:lstStyle/>
          <a:p>
            <a:r>
              <a:rPr lang="fi-FI" dirty="0" smtClean="0"/>
              <a:t>Selvitetään järjestelmän käyttöperiaatteet, laajuus, valvontaperiaatteet</a:t>
            </a:r>
          </a:p>
          <a:p>
            <a:r>
              <a:rPr lang="fi-FI" dirty="0" smtClean="0"/>
              <a:t>Käytännössä näytetään, kuinka järjestelmä kytketään valvontatilaan ja pois, sireenit vaimennetaan, osoitteet kytketään irti, poikkeustila tapauksissa toimiminen jne.</a:t>
            </a:r>
          </a:p>
          <a:p>
            <a:r>
              <a:rPr lang="fi-FI" dirty="0" smtClean="0"/>
              <a:t>Lisäksi selvitetään, miten voidaan varmistaa, että viimeinen poistuja kytkee valvontatilan päälle</a:t>
            </a:r>
            <a:endParaRPr lang="fi-FI" dirty="0"/>
          </a:p>
        </p:txBody>
      </p:sp>
    </p:spTree>
    <p:extLst>
      <p:ext uri="{BB962C8B-B14F-4D97-AF65-F5344CB8AC3E}">
        <p14:creationId xmlns:p14="http://schemas.microsoft.com/office/powerpoint/2010/main" val="2203645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Koulutus</a:t>
            </a:r>
            <a:endParaRPr lang="fi-FI" dirty="0"/>
          </a:p>
        </p:txBody>
      </p:sp>
      <p:sp>
        <p:nvSpPr>
          <p:cNvPr id="3" name="Sisällön paikkamerkki 2"/>
          <p:cNvSpPr>
            <a:spLocks noGrp="1"/>
          </p:cNvSpPr>
          <p:nvPr>
            <p:ph idx="1"/>
          </p:nvPr>
        </p:nvSpPr>
        <p:spPr>
          <a:xfrm>
            <a:off x="457200" y="1600200"/>
            <a:ext cx="8686800" cy="5257800"/>
          </a:xfrm>
        </p:spPr>
        <p:txBody>
          <a:bodyPr/>
          <a:lstStyle/>
          <a:p>
            <a:r>
              <a:rPr lang="fi-FI" dirty="0" smtClean="0"/>
              <a:t>Koko henkilöstölle on selvitettävä, miten ja milloin järjestelmä rajoittaa liikkumista</a:t>
            </a:r>
          </a:p>
          <a:p>
            <a:r>
              <a:rPr lang="fi-FI" dirty="0" smtClean="0"/>
              <a:t>Mitä etuja sillä saavutetaan turvallisuuden kannalta</a:t>
            </a:r>
          </a:p>
          <a:p>
            <a:r>
              <a:rPr lang="fi-FI" dirty="0" smtClean="0"/>
              <a:t>Need-2-know </a:t>
            </a:r>
            <a:r>
              <a:rPr lang="mr-IN" dirty="0" smtClean="0"/>
              <a:t>–</a:t>
            </a:r>
            <a:r>
              <a:rPr lang="fi-FI" dirty="0" smtClean="0"/>
              <a:t>periaatteella</a:t>
            </a:r>
          </a:p>
          <a:p>
            <a:r>
              <a:rPr lang="fi-FI" dirty="0" smtClean="0"/>
              <a:t>Samaan yhteyteen muukin turvallisuuskulttuuri</a:t>
            </a:r>
          </a:p>
          <a:p>
            <a:pPr lvl="1"/>
            <a:r>
              <a:rPr lang="fi-FI" dirty="0" smtClean="0"/>
              <a:t>Henkilöstö motivoituu parantamaan omalla toiminnallaan yrityksen turvallisuutta</a:t>
            </a:r>
            <a:endParaRPr lang="fi-FI" dirty="0"/>
          </a:p>
        </p:txBody>
      </p:sp>
    </p:spTree>
    <p:extLst>
      <p:ext uri="{BB962C8B-B14F-4D97-AF65-F5344CB8AC3E}">
        <p14:creationId xmlns:p14="http://schemas.microsoft.com/office/powerpoint/2010/main" val="14764253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Turvallisuusjärjestelmien </a:t>
            </a:r>
            <a:br>
              <a:rPr lang="fi-FI" dirty="0" smtClean="0"/>
            </a:br>
            <a:r>
              <a:rPr lang="fi-FI" dirty="0" smtClean="0"/>
              <a:t>integrointi</a:t>
            </a:r>
            <a:endParaRPr lang="fi-FI" dirty="0"/>
          </a:p>
        </p:txBody>
      </p:sp>
      <p:sp>
        <p:nvSpPr>
          <p:cNvPr id="3" name="Sisällön paikkamerkki 2"/>
          <p:cNvSpPr>
            <a:spLocks noGrp="1"/>
          </p:cNvSpPr>
          <p:nvPr>
            <p:ph idx="1"/>
          </p:nvPr>
        </p:nvSpPr>
        <p:spPr/>
        <p:txBody>
          <a:bodyPr/>
          <a:lstStyle/>
          <a:p>
            <a:r>
              <a:rPr lang="fi-FI" dirty="0" smtClean="0"/>
              <a:t>Järjestelmiä voi yhdistää eri tavoin</a:t>
            </a:r>
          </a:p>
          <a:p>
            <a:r>
              <a:rPr lang="fi-FI" dirty="0" smtClean="0"/>
              <a:t>Esim. </a:t>
            </a:r>
            <a:r>
              <a:rPr lang="fi-FI" dirty="0" smtClean="0"/>
              <a:t>K</a:t>
            </a:r>
            <a:r>
              <a:rPr lang="fi-FI" dirty="0" smtClean="0"/>
              <a:t>ulunvalvonta- ja murtoilmaisujärjestelmät usein päällekkäisiä</a:t>
            </a:r>
          </a:p>
          <a:p>
            <a:pPr lvl="1"/>
            <a:r>
              <a:rPr lang="fi-FI" dirty="0" smtClean="0"/>
              <a:t>Yhdistäminen tuo etuja: tehokkuus, kustannukset</a:t>
            </a:r>
          </a:p>
          <a:p>
            <a:r>
              <a:rPr lang="fi-FI" dirty="0" smtClean="0"/>
              <a:t>Perussääntö: integrointiin liitetyn järjestelmän pitää pystyä toimimaan myös itsenäisesti</a:t>
            </a:r>
            <a:endParaRPr lang="fi-FI" dirty="0"/>
          </a:p>
        </p:txBody>
      </p:sp>
    </p:spTree>
    <p:extLst>
      <p:ext uri="{BB962C8B-B14F-4D97-AF65-F5344CB8AC3E}">
        <p14:creationId xmlns:p14="http://schemas.microsoft.com/office/powerpoint/2010/main" val="3161548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Turvallisuusjärjestelmien</a:t>
            </a:r>
            <a:br>
              <a:rPr lang="fi-FI" dirty="0" smtClean="0"/>
            </a:br>
            <a:r>
              <a:rPr lang="fi-FI" dirty="0" smtClean="0"/>
              <a:t>integrointi</a:t>
            </a:r>
            <a:endParaRPr lang="fi-FI" dirty="0"/>
          </a:p>
        </p:txBody>
      </p:sp>
      <p:sp>
        <p:nvSpPr>
          <p:cNvPr id="3" name="Sisällön paikkamerkki 2"/>
          <p:cNvSpPr>
            <a:spLocks noGrp="1"/>
          </p:cNvSpPr>
          <p:nvPr>
            <p:ph idx="1"/>
          </p:nvPr>
        </p:nvSpPr>
        <p:spPr>
          <a:xfrm>
            <a:off x="457200" y="1600200"/>
            <a:ext cx="8686800" cy="5257800"/>
          </a:xfrm>
        </p:spPr>
        <p:txBody>
          <a:bodyPr>
            <a:normAutofit lnSpcReduction="10000"/>
          </a:bodyPr>
          <a:lstStyle/>
          <a:p>
            <a:r>
              <a:rPr lang="fi-FI" dirty="0" smtClean="0"/>
              <a:t>MIJ ja kulunvalvontajärjestelmän integrointi</a:t>
            </a:r>
          </a:p>
          <a:p>
            <a:pPr lvl="1"/>
            <a:r>
              <a:rPr lang="fi-FI" dirty="0" smtClean="0"/>
              <a:t>Hälytyksen näkyvät yhteisessä käyttöliittymässä heti</a:t>
            </a:r>
          </a:p>
          <a:p>
            <a:pPr lvl="1"/>
            <a:r>
              <a:rPr lang="fi-FI" dirty="0" smtClean="0"/>
              <a:t>Hälytyspaikka havaitaan nopeasti</a:t>
            </a:r>
          </a:p>
          <a:p>
            <a:pPr lvl="1"/>
            <a:r>
              <a:rPr lang="fi-FI" dirty="0" smtClean="0"/>
              <a:t>Käyttö ja ohjaus samasta käyttöliittymästä</a:t>
            </a:r>
          </a:p>
          <a:p>
            <a:pPr lvl="1"/>
            <a:r>
              <a:rPr lang="fi-FI" dirty="0" smtClean="0"/>
              <a:t>Ohitukset tehdään automaattisesti lukijoilla, eikä ovi aukea ennen kuin alue on ohitettu -&gt; &lt;virhehälyjä</a:t>
            </a:r>
          </a:p>
          <a:p>
            <a:pPr lvl="1"/>
            <a:r>
              <a:rPr lang="fi-FI" dirty="0" smtClean="0"/>
              <a:t>Henkilöiden käyttöoikeudet kulunvalvontajärjestelmästä</a:t>
            </a:r>
          </a:p>
          <a:p>
            <a:r>
              <a:rPr lang="fi-FI" dirty="0" smtClean="0"/>
              <a:t>Mikäli lisätään kameravalvonta, saadaan lisää valvontaa -&gt; voidaan todeta kuvasta, mitä tapahtui</a:t>
            </a:r>
            <a:endParaRPr lang="fi-FI" dirty="0"/>
          </a:p>
        </p:txBody>
      </p:sp>
    </p:spTree>
    <p:extLst>
      <p:ext uri="{BB962C8B-B14F-4D97-AF65-F5344CB8AC3E}">
        <p14:creationId xmlns:p14="http://schemas.microsoft.com/office/powerpoint/2010/main" val="37290633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Esimerkki kamera- ja </a:t>
            </a:r>
            <a:br>
              <a:rPr lang="fi-FI" dirty="0" smtClean="0"/>
            </a:br>
            <a:r>
              <a:rPr lang="fi-FI" dirty="0" smtClean="0"/>
              <a:t>palovalvonnan integraatiosta</a:t>
            </a:r>
            <a:endParaRPr lang="fi-FI" dirty="0"/>
          </a:p>
        </p:txBody>
      </p:sp>
      <p:sp>
        <p:nvSpPr>
          <p:cNvPr id="3" name="Sisällön paikkamerkki 2"/>
          <p:cNvSpPr>
            <a:spLocks noGrp="1"/>
          </p:cNvSpPr>
          <p:nvPr>
            <p:ph idx="1"/>
          </p:nvPr>
        </p:nvSpPr>
        <p:spPr>
          <a:xfrm>
            <a:off x="457200" y="1600200"/>
            <a:ext cx="8686800" cy="5257800"/>
          </a:xfrm>
        </p:spPr>
        <p:txBody>
          <a:bodyPr/>
          <a:lstStyle/>
          <a:p>
            <a:r>
              <a:rPr lang="fi-FI" dirty="0" smtClean="0"/>
              <a:t>Kohteessa paloilmoittimen savuilmaisin hälyttää</a:t>
            </a:r>
          </a:p>
          <a:p>
            <a:pPr lvl="1"/>
            <a:r>
              <a:rPr lang="fi-FI" dirty="0" smtClean="0"/>
              <a:t>Hälytystieto pelastuslaitokselle ja integraatio-ohjelmalle</a:t>
            </a:r>
          </a:p>
          <a:p>
            <a:pPr lvl="1"/>
            <a:r>
              <a:rPr lang="fi-FI" dirty="0" smtClean="0"/>
              <a:t>Ohjelmisto antaa käskyn kameralle kuvata tilanne</a:t>
            </a:r>
          </a:p>
          <a:p>
            <a:pPr lvl="1"/>
            <a:r>
              <a:rPr lang="fi-FI" dirty="0" smtClean="0"/>
              <a:t>Kulunvalvonta on </a:t>
            </a:r>
            <a:br>
              <a:rPr lang="fi-FI" dirty="0" smtClean="0"/>
            </a:br>
            <a:r>
              <a:rPr lang="fi-FI" dirty="0" smtClean="0"/>
              <a:t>saanut käskyn tilan </a:t>
            </a:r>
            <a:br>
              <a:rPr lang="fi-FI" dirty="0" smtClean="0"/>
            </a:br>
            <a:r>
              <a:rPr lang="fi-FI" dirty="0" smtClean="0"/>
              <a:t>poistumisreittien ovien </a:t>
            </a:r>
            <a:br>
              <a:rPr lang="fi-FI" dirty="0" smtClean="0"/>
            </a:br>
            <a:r>
              <a:rPr lang="fi-FI" dirty="0" smtClean="0"/>
              <a:t>auki pitämisestä</a:t>
            </a:r>
          </a:p>
          <a:p>
            <a:pPr lvl="1"/>
            <a:r>
              <a:rPr lang="fi-FI" dirty="0" smtClean="0"/>
              <a:t>Ohjelmisto pysäyttää </a:t>
            </a:r>
            <a:br>
              <a:rPr lang="fi-FI" dirty="0" smtClean="0"/>
            </a:br>
            <a:r>
              <a:rPr lang="fi-FI" dirty="0" smtClean="0"/>
              <a:t>myös ilmastoinnin</a:t>
            </a:r>
          </a:p>
          <a:p>
            <a:pPr lvl="1"/>
            <a:endParaRPr lang="fi-FI" dirty="0"/>
          </a:p>
        </p:txBody>
      </p:sp>
      <p:pic>
        <p:nvPicPr>
          <p:cNvPr id="4" name="Kuva 3" descr="valvon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103" y="4006271"/>
            <a:ext cx="3666744" cy="2199132"/>
          </a:xfrm>
          <a:prstGeom prst="rect">
            <a:avLst/>
          </a:prstGeom>
        </p:spPr>
      </p:pic>
    </p:spTree>
    <p:extLst>
      <p:ext uri="{BB962C8B-B14F-4D97-AF65-F5344CB8AC3E}">
        <p14:creationId xmlns:p14="http://schemas.microsoft.com/office/powerpoint/2010/main" val="13904021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Graafinen käyttöliittymä</a:t>
            </a:r>
            <a:endParaRPr lang="fi-FI" dirty="0"/>
          </a:p>
        </p:txBody>
      </p:sp>
      <p:sp>
        <p:nvSpPr>
          <p:cNvPr id="3" name="Sisällön paikkamerkki 2"/>
          <p:cNvSpPr>
            <a:spLocks noGrp="1"/>
          </p:cNvSpPr>
          <p:nvPr>
            <p:ph idx="1"/>
          </p:nvPr>
        </p:nvSpPr>
        <p:spPr>
          <a:xfrm>
            <a:off x="457200" y="1600200"/>
            <a:ext cx="8229600" cy="5257800"/>
          </a:xfrm>
        </p:spPr>
        <p:txBody>
          <a:bodyPr>
            <a:normAutofit/>
          </a:bodyPr>
          <a:lstStyle/>
          <a:p>
            <a:r>
              <a:rPr lang="fi-FI" dirty="0" smtClean="0"/>
              <a:t>Integroitujen turvajärjestelmien osalta graafinen käyttöliittymä on välttämättömyys</a:t>
            </a:r>
          </a:p>
          <a:p>
            <a:r>
              <a:rPr lang="fi-FI" dirty="0" smtClean="0"/>
              <a:t>Käyttöliittymästä näkee, missä tilassa hälytys tapahtui, mikä sen aiheutti ja mitä tapahtuu</a:t>
            </a:r>
          </a:p>
          <a:p>
            <a:r>
              <a:rPr lang="fi-FI" dirty="0" smtClean="0"/>
              <a:t>Valvontagrafiikka rakentuu monitasoisista näytöistä, joten hälytystilanteessa voidaan edetä yleiskuvasta kuvaan hälyttävästä kohteesta, vaikka oveen, josta on kuljettu luvattomasti</a:t>
            </a:r>
            <a:endParaRPr lang="fi-FI" dirty="0"/>
          </a:p>
        </p:txBody>
      </p:sp>
    </p:spTree>
    <p:extLst>
      <p:ext uri="{BB962C8B-B14F-4D97-AF65-F5344CB8AC3E}">
        <p14:creationId xmlns:p14="http://schemas.microsoft.com/office/powerpoint/2010/main" val="91803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Pääsynhallinta</a:t>
            </a:r>
            <a:endParaRPr lang="fi-FI" dirty="0"/>
          </a:p>
        </p:txBody>
      </p:sp>
      <p:sp>
        <p:nvSpPr>
          <p:cNvPr id="3" name="Sisällön paikkamerkki 2"/>
          <p:cNvSpPr>
            <a:spLocks noGrp="1"/>
          </p:cNvSpPr>
          <p:nvPr>
            <p:ph idx="1"/>
          </p:nvPr>
        </p:nvSpPr>
        <p:spPr>
          <a:xfrm>
            <a:off x="58871" y="1600200"/>
            <a:ext cx="9015745" cy="5257800"/>
          </a:xfrm>
        </p:spPr>
        <p:txBody>
          <a:bodyPr>
            <a:normAutofit lnSpcReduction="10000"/>
          </a:bodyPr>
          <a:lstStyle/>
          <a:p>
            <a:r>
              <a:rPr lang="fi-FI" dirty="0" smtClean="0"/>
              <a:t>Asiaankuulumatonta pääsyä toimitiloihin rajoitetaan ovin, lukoin, portein ja puomein</a:t>
            </a:r>
          </a:p>
          <a:p>
            <a:r>
              <a:rPr lang="fi-FI" dirty="0" smtClean="0"/>
              <a:t>Henkilöstön, vieraiden ja palveluntuottajien on päästävä liikkumaan mahdollisimman joustavasti</a:t>
            </a:r>
          </a:p>
          <a:p>
            <a:r>
              <a:rPr lang="fi-FI" dirty="0" smtClean="0"/>
              <a:t>Käsitteitä</a:t>
            </a:r>
          </a:p>
          <a:p>
            <a:pPr lvl="1"/>
            <a:r>
              <a:rPr lang="fi-FI" dirty="0" smtClean="0"/>
              <a:t>Kulunvalvontajärjestelmä</a:t>
            </a:r>
          </a:p>
          <a:p>
            <a:pPr lvl="1"/>
            <a:r>
              <a:rPr lang="fi-FI" dirty="0" smtClean="0"/>
              <a:t>Avainjärjestelmä</a:t>
            </a:r>
          </a:p>
          <a:p>
            <a:pPr lvl="1"/>
            <a:r>
              <a:rPr lang="fi-FI" dirty="0" smtClean="0"/>
              <a:t>Rekisterikilven tunnistusjärjestelmä</a:t>
            </a:r>
          </a:p>
          <a:p>
            <a:pPr lvl="1"/>
            <a:r>
              <a:rPr lang="fi-FI" dirty="0" smtClean="0"/>
              <a:t>Vierailijahallinta</a:t>
            </a:r>
          </a:p>
          <a:p>
            <a:pPr lvl="1"/>
            <a:r>
              <a:rPr lang="fi-FI" dirty="0" err="1" smtClean="0"/>
              <a:t>ID-kortit</a:t>
            </a:r>
            <a:endParaRPr lang="fi-FI" dirty="0" smtClean="0"/>
          </a:p>
          <a:p>
            <a:pPr lvl="1"/>
            <a:endParaRPr lang="fi-FI" dirty="0"/>
          </a:p>
        </p:txBody>
      </p:sp>
    </p:spTree>
    <p:extLst>
      <p:ext uri="{BB962C8B-B14F-4D97-AF65-F5344CB8AC3E}">
        <p14:creationId xmlns:p14="http://schemas.microsoft.com/office/powerpoint/2010/main" val="5684885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Graafinen käyttöliittymä</a:t>
            </a:r>
            <a:endParaRPr lang="fi-FI" dirty="0"/>
          </a:p>
        </p:txBody>
      </p:sp>
      <p:pic>
        <p:nvPicPr>
          <p:cNvPr id="4" name="Kuva 3" descr="kayttoliitty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217" y="1417638"/>
            <a:ext cx="4552982" cy="5335657"/>
          </a:xfrm>
          <a:prstGeom prst="rect">
            <a:avLst/>
          </a:prstGeom>
        </p:spPr>
      </p:pic>
    </p:spTree>
    <p:extLst>
      <p:ext uri="{BB962C8B-B14F-4D97-AF65-F5344CB8AC3E}">
        <p14:creationId xmlns:p14="http://schemas.microsoft.com/office/powerpoint/2010/main" val="2763182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Graafinen käyttöliittymä</a:t>
            </a:r>
            <a:endParaRPr lang="fi-FI" dirty="0"/>
          </a:p>
        </p:txBody>
      </p:sp>
      <p:sp>
        <p:nvSpPr>
          <p:cNvPr id="3" name="Sisällön paikkamerkki 2"/>
          <p:cNvSpPr>
            <a:spLocks noGrp="1"/>
          </p:cNvSpPr>
          <p:nvPr>
            <p:ph idx="1"/>
          </p:nvPr>
        </p:nvSpPr>
        <p:spPr>
          <a:xfrm>
            <a:off x="457200" y="1600200"/>
            <a:ext cx="8686800" cy="4525963"/>
          </a:xfrm>
        </p:spPr>
        <p:txBody>
          <a:bodyPr/>
          <a:lstStyle/>
          <a:p>
            <a:r>
              <a:rPr lang="fi-FI" dirty="0" smtClean="0"/>
              <a:t>Toimenpiteen voidaan tehdä yhteisen käyttö-liittymän avulla joka paikallisesti tai </a:t>
            </a:r>
            <a:r>
              <a:rPr lang="fi-FI" dirty="0" err="1" smtClean="0"/>
              <a:t>etänä</a:t>
            </a:r>
            <a:endParaRPr lang="fi-FI" dirty="0" smtClean="0"/>
          </a:p>
          <a:p>
            <a:r>
              <a:rPr lang="fi-FI" dirty="0" smtClean="0"/>
              <a:t>Kameravalvonta</a:t>
            </a:r>
          </a:p>
          <a:p>
            <a:pPr lvl="1"/>
            <a:r>
              <a:rPr lang="fi-FI" dirty="0" smtClean="0"/>
              <a:t>Kameroiden hallinta, valinnat, ohjaukset, esiasennot</a:t>
            </a:r>
          </a:p>
          <a:p>
            <a:pPr lvl="1"/>
            <a:r>
              <a:rPr lang="fi-FI" dirty="0" smtClean="0"/>
              <a:t>Videokuvan katselu, reaaliaikainen ja tallennettu</a:t>
            </a:r>
          </a:p>
          <a:p>
            <a:pPr lvl="1"/>
            <a:r>
              <a:rPr lang="fi-FI" dirty="0" smtClean="0"/>
              <a:t>Hälytykset molempiin suuntiin</a:t>
            </a:r>
          </a:p>
          <a:p>
            <a:pPr lvl="1"/>
            <a:r>
              <a:rPr lang="fi-FI" dirty="0" smtClean="0"/>
              <a:t>L</a:t>
            </a:r>
            <a:r>
              <a:rPr lang="fi-FI" dirty="0" smtClean="0"/>
              <a:t>oki- ja asetusmuutostallennukset</a:t>
            </a:r>
            <a:endParaRPr lang="fi-FI" dirty="0"/>
          </a:p>
        </p:txBody>
      </p:sp>
    </p:spTree>
    <p:extLst>
      <p:ext uri="{BB962C8B-B14F-4D97-AF65-F5344CB8AC3E}">
        <p14:creationId xmlns:p14="http://schemas.microsoft.com/office/powerpoint/2010/main" val="20067344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Graafinen käyttöliittymä</a:t>
            </a:r>
            <a:endParaRPr lang="fi-FI" dirty="0"/>
          </a:p>
        </p:txBody>
      </p:sp>
      <p:sp>
        <p:nvSpPr>
          <p:cNvPr id="3" name="Sisällön paikkamerkki 2"/>
          <p:cNvSpPr>
            <a:spLocks noGrp="1"/>
          </p:cNvSpPr>
          <p:nvPr>
            <p:ph idx="1"/>
          </p:nvPr>
        </p:nvSpPr>
        <p:spPr>
          <a:xfrm>
            <a:off x="457200" y="1600200"/>
            <a:ext cx="8229600" cy="5257800"/>
          </a:xfrm>
        </p:spPr>
        <p:txBody>
          <a:bodyPr>
            <a:normAutofit fontScale="92500" lnSpcReduction="20000"/>
          </a:bodyPr>
          <a:lstStyle/>
          <a:p>
            <a:r>
              <a:rPr lang="fi-FI" dirty="0" smtClean="0"/>
              <a:t>Palonilmaisu</a:t>
            </a:r>
          </a:p>
          <a:p>
            <a:pPr lvl="1"/>
            <a:r>
              <a:rPr lang="fi-FI" dirty="0" smtClean="0"/>
              <a:t>H</a:t>
            </a:r>
            <a:r>
              <a:rPr lang="fi-FI" dirty="0" smtClean="0"/>
              <a:t>älytykset näkyvät välittömästi</a:t>
            </a:r>
          </a:p>
          <a:p>
            <a:pPr lvl="1"/>
            <a:r>
              <a:rPr lang="fi-FI" dirty="0" smtClean="0"/>
              <a:t>Nopea hälytyspaikan havaitseminen</a:t>
            </a:r>
          </a:p>
          <a:p>
            <a:pPr lvl="1"/>
            <a:r>
              <a:rPr lang="fi-FI" dirty="0" smtClean="0"/>
              <a:t>Palokunnan hyökkäys- ja poistumisreitin avaus</a:t>
            </a:r>
          </a:p>
          <a:p>
            <a:pPr lvl="1"/>
            <a:r>
              <a:rPr lang="fi-FI" dirty="0" smtClean="0"/>
              <a:t>I</a:t>
            </a:r>
            <a:r>
              <a:rPr lang="fi-FI" dirty="0" smtClean="0"/>
              <a:t>lmaisimien irtikytkentä</a:t>
            </a:r>
          </a:p>
          <a:p>
            <a:pPr lvl="1"/>
            <a:r>
              <a:rPr lang="fi-FI" dirty="0" smtClean="0"/>
              <a:t>H</a:t>
            </a:r>
            <a:r>
              <a:rPr lang="fi-FI" dirty="0" smtClean="0"/>
              <a:t>älytysten kuittaus ja lokitiedot</a:t>
            </a:r>
          </a:p>
          <a:p>
            <a:pPr lvl="1"/>
            <a:r>
              <a:rPr lang="fi-FI" dirty="0" smtClean="0"/>
              <a:t>I</a:t>
            </a:r>
            <a:r>
              <a:rPr lang="fi-FI" dirty="0" smtClean="0"/>
              <a:t>lmastoinnin ohjaus </a:t>
            </a:r>
          </a:p>
          <a:p>
            <a:pPr lvl="1"/>
            <a:r>
              <a:rPr lang="fi-FI" dirty="0" smtClean="0"/>
              <a:t>Sähköjen katkaisu paloalueelta</a:t>
            </a:r>
          </a:p>
          <a:p>
            <a:pPr lvl="1"/>
            <a:r>
              <a:rPr lang="fi-FI" dirty="0" smtClean="0"/>
              <a:t>Videokuvan tallennuksen käynnistys</a:t>
            </a:r>
          </a:p>
          <a:p>
            <a:pPr lvl="1"/>
            <a:r>
              <a:rPr lang="fi-FI" dirty="0" smtClean="0"/>
              <a:t>Hissien lukitus</a:t>
            </a:r>
          </a:p>
          <a:p>
            <a:pPr lvl="1"/>
            <a:r>
              <a:rPr lang="fi-FI" dirty="0" smtClean="0"/>
              <a:t>Poistumisvalaistus</a:t>
            </a:r>
          </a:p>
          <a:p>
            <a:pPr lvl="1"/>
            <a:r>
              <a:rPr lang="fi-FI" dirty="0" smtClean="0"/>
              <a:t>Osoitekohtaisen tiedon välitys palokunnalle/vartijalle</a:t>
            </a:r>
            <a:endParaRPr lang="fi-FI" dirty="0"/>
          </a:p>
        </p:txBody>
      </p:sp>
    </p:spTree>
    <p:extLst>
      <p:ext uri="{BB962C8B-B14F-4D97-AF65-F5344CB8AC3E}">
        <p14:creationId xmlns:p14="http://schemas.microsoft.com/office/powerpoint/2010/main" val="760396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Graafinen käyttöliittymä</a:t>
            </a:r>
            <a:endParaRPr lang="fi-FI" dirty="0"/>
          </a:p>
        </p:txBody>
      </p:sp>
      <p:sp>
        <p:nvSpPr>
          <p:cNvPr id="3" name="Sisällön paikkamerkki 2"/>
          <p:cNvSpPr>
            <a:spLocks noGrp="1"/>
          </p:cNvSpPr>
          <p:nvPr>
            <p:ph idx="1"/>
          </p:nvPr>
        </p:nvSpPr>
        <p:spPr/>
        <p:txBody>
          <a:bodyPr/>
          <a:lstStyle/>
          <a:p>
            <a:r>
              <a:rPr lang="fi-FI" dirty="0" smtClean="0"/>
              <a:t>Murtoilmaisu</a:t>
            </a:r>
          </a:p>
          <a:p>
            <a:pPr lvl="1"/>
            <a:r>
              <a:rPr lang="fi-FI" dirty="0" smtClean="0"/>
              <a:t>H</a:t>
            </a:r>
            <a:r>
              <a:rPr lang="fi-FI" dirty="0" smtClean="0"/>
              <a:t>älytykset näkyvät välittömästi</a:t>
            </a:r>
          </a:p>
          <a:p>
            <a:pPr lvl="1"/>
            <a:r>
              <a:rPr lang="fi-FI" dirty="0" smtClean="0"/>
              <a:t>Nopea hälytyspaikan sijainti </a:t>
            </a:r>
          </a:p>
          <a:p>
            <a:pPr lvl="1"/>
            <a:r>
              <a:rPr lang="fi-FI" dirty="0" smtClean="0"/>
              <a:t>Käyttö ja ohjaus samasta käyttöliittymästä</a:t>
            </a:r>
          </a:p>
          <a:p>
            <a:pPr lvl="1"/>
            <a:r>
              <a:rPr lang="fi-FI" dirty="0" smtClean="0"/>
              <a:t>Ohitukset automaattisesti lukijoille, ovi ei aukea ennen kuin alue on ohitettu </a:t>
            </a:r>
            <a:r>
              <a:rPr lang="fi-FI" dirty="0" smtClean="0">
                <a:sym typeface="Wingdings"/>
              </a:rPr>
              <a:t> &lt;virhehälyt*</a:t>
            </a:r>
            <a:endParaRPr lang="fi-FI" dirty="0"/>
          </a:p>
        </p:txBody>
      </p:sp>
    </p:spTree>
    <p:extLst>
      <p:ext uri="{BB962C8B-B14F-4D97-AF65-F5344CB8AC3E}">
        <p14:creationId xmlns:p14="http://schemas.microsoft.com/office/powerpoint/2010/main" val="760396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Tietoturva</a:t>
            </a:r>
            <a:endParaRPr lang="fi-FI" dirty="0"/>
          </a:p>
        </p:txBody>
      </p:sp>
      <p:sp>
        <p:nvSpPr>
          <p:cNvPr id="3" name="Sisällön paikkamerkki 2"/>
          <p:cNvSpPr>
            <a:spLocks noGrp="1"/>
          </p:cNvSpPr>
          <p:nvPr>
            <p:ph idx="1"/>
          </p:nvPr>
        </p:nvSpPr>
        <p:spPr>
          <a:xfrm>
            <a:off x="457200" y="1600200"/>
            <a:ext cx="8229600" cy="5257800"/>
          </a:xfrm>
        </p:spPr>
        <p:txBody>
          <a:bodyPr/>
          <a:lstStyle/>
          <a:p>
            <a:r>
              <a:rPr lang="fi-FI" dirty="0" smtClean="0"/>
              <a:t>Nykyään turvallisuusjärjestelmä tietoverkossa</a:t>
            </a:r>
          </a:p>
          <a:p>
            <a:pPr lvl="1"/>
            <a:r>
              <a:rPr lang="fi-FI" dirty="0" smtClean="0"/>
              <a:t>Etäkäyttö ja </a:t>
            </a:r>
            <a:r>
              <a:rPr lang="mr-IN" dirty="0" smtClean="0"/>
              <a:t>–</a:t>
            </a:r>
            <a:r>
              <a:rPr lang="fi-FI" dirty="0" smtClean="0"/>
              <a:t>valvonta </a:t>
            </a:r>
            <a:r>
              <a:rPr lang="fi-FI" dirty="0" smtClean="0">
                <a:sym typeface="Wingdings"/>
              </a:rPr>
              <a:t> tietoturvahyökkäykset</a:t>
            </a:r>
          </a:p>
          <a:p>
            <a:r>
              <a:rPr lang="fi-FI" dirty="0" smtClean="0">
                <a:sym typeface="Wingdings"/>
              </a:rPr>
              <a:t>Tietoturvaongelmia syntyy, kun</a:t>
            </a:r>
          </a:p>
          <a:p>
            <a:pPr lvl="1"/>
            <a:r>
              <a:rPr lang="fi-FI" dirty="0" smtClean="0">
                <a:sym typeface="Wingdings"/>
              </a:rPr>
              <a:t>Oletuskäyttäjätunnukset ja </a:t>
            </a:r>
            <a:r>
              <a:rPr lang="mr-IN" dirty="0" smtClean="0">
                <a:sym typeface="Wingdings"/>
              </a:rPr>
              <a:t>–</a:t>
            </a:r>
            <a:r>
              <a:rPr lang="fi-FI" dirty="0" smtClean="0">
                <a:sym typeface="Wingdings"/>
              </a:rPr>
              <a:t>salasanat käytössä</a:t>
            </a:r>
          </a:p>
          <a:p>
            <a:pPr lvl="1"/>
            <a:r>
              <a:rPr lang="fi-FI" dirty="0" smtClean="0">
                <a:sym typeface="Wingdings"/>
              </a:rPr>
              <a:t>Käytetään yhteisiä salasanoja</a:t>
            </a:r>
          </a:p>
          <a:p>
            <a:pPr lvl="1"/>
            <a:r>
              <a:rPr lang="fi-FI" dirty="0" smtClean="0">
                <a:sym typeface="Wingdings"/>
              </a:rPr>
              <a:t>Järjestelmissä käyttämättömiä ohjelmia/palveluita</a:t>
            </a:r>
          </a:p>
          <a:p>
            <a:pPr lvl="1"/>
            <a:r>
              <a:rPr lang="fi-FI" dirty="0" smtClean="0">
                <a:sym typeface="Wingdings"/>
              </a:rPr>
              <a:t>Eri toimijoiden välillä ei turvallisuussopimuksia</a:t>
            </a:r>
          </a:p>
          <a:p>
            <a:pPr lvl="1"/>
            <a:r>
              <a:rPr lang="fi-FI" dirty="0" smtClean="0"/>
              <a:t>Järjestelmätoimittajille ei annettu tietoturvavaatimuksia</a:t>
            </a:r>
          </a:p>
          <a:p>
            <a:pPr lvl="1"/>
            <a:r>
              <a:rPr lang="fi-FI" dirty="0" smtClean="0"/>
              <a:t>Päivityksiä ei tehdä hallitusti</a:t>
            </a:r>
            <a:endParaRPr lang="fi-FI" dirty="0"/>
          </a:p>
        </p:txBody>
      </p:sp>
    </p:spTree>
    <p:extLst>
      <p:ext uri="{BB962C8B-B14F-4D97-AF65-F5344CB8AC3E}">
        <p14:creationId xmlns:p14="http://schemas.microsoft.com/office/powerpoint/2010/main" val="35546261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Tietoturvalta voi vaatia</a:t>
            </a:r>
            <a:endParaRPr lang="fi-FI" dirty="0"/>
          </a:p>
        </p:txBody>
      </p:sp>
      <p:sp>
        <p:nvSpPr>
          <p:cNvPr id="3" name="Sisällön paikkamerkki 2"/>
          <p:cNvSpPr>
            <a:spLocks noGrp="1"/>
          </p:cNvSpPr>
          <p:nvPr>
            <p:ph idx="1"/>
          </p:nvPr>
        </p:nvSpPr>
        <p:spPr>
          <a:xfrm>
            <a:off x="457200" y="1600200"/>
            <a:ext cx="8229600" cy="5257800"/>
          </a:xfrm>
        </p:spPr>
        <p:txBody>
          <a:bodyPr>
            <a:normAutofit fontScale="92500" lnSpcReduction="10000"/>
          </a:bodyPr>
          <a:lstStyle/>
          <a:p>
            <a:r>
              <a:rPr lang="fi-FI" dirty="0" smtClean="0"/>
              <a:t>Käytettävyys</a:t>
            </a:r>
          </a:p>
          <a:p>
            <a:pPr lvl="1"/>
            <a:r>
              <a:rPr lang="fi-FI" dirty="0" smtClean="0"/>
              <a:t>Toiminnot loogisia ja riittävän helppokäyttöisiä</a:t>
            </a:r>
          </a:p>
          <a:p>
            <a:r>
              <a:rPr lang="fi-FI" dirty="0" smtClean="0"/>
              <a:t>Saatavuus</a:t>
            </a:r>
          </a:p>
          <a:p>
            <a:pPr lvl="1"/>
            <a:r>
              <a:rPr lang="fi-FI" dirty="0" smtClean="0"/>
              <a:t>Toiminnot käytettävissä varmasti ja nopeasti</a:t>
            </a:r>
          </a:p>
          <a:p>
            <a:r>
              <a:rPr lang="fi-FI" dirty="0" smtClean="0"/>
              <a:t>Eheys</a:t>
            </a:r>
          </a:p>
          <a:p>
            <a:pPr lvl="1"/>
            <a:r>
              <a:rPr lang="fi-FI" dirty="0" smtClean="0"/>
              <a:t>Järjestelmän tietoa ei pääse muokkaamaan ilman asianmukaisia valtuuksia ja että jää jälki</a:t>
            </a:r>
          </a:p>
          <a:p>
            <a:r>
              <a:rPr lang="fi-FI" dirty="0" smtClean="0"/>
              <a:t>Luottamuksellisuus</a:t>
            </a:r>
          </a:p>
          <a:p>
            <a:pPr lvl="1"/>
            <a:r>
              <a:rPr lang="fi-FI" dirty="0" smtClean="0"/>
              <a:t>Tiedetään, kuka käyttää ja missä roolissa</a:t>
            </a:r>
          </a:p>
          <a:p>
            <a:r>
              <a:rPr lang="fi-FI" dirty="0" smtClean="0"/>
              <a:t>Kiistämättömyys</a:t>
            </a:r>
          </a:p>
          <a:p>
            <a:pPr lvl="1"/>
            <a:r>
              <a:rPr lang="fi-FI" dirty="0" smtClean="0"/>
              <a:t>N</a:t>
            </a:r>
            <a:r>
              <a:rPr lang="fi-FI" dirty="0" smtClean="0"/>
              <a:t>ähdään, kuka on käyttänyt siten, ettei sitä voi kiistää</a:t>
            </a:r>
            <a:endParaRPr lang="fi-FI" dirty="0"/>
          </a:p>
        </p:txBody>
      </p:sp>
    </p:spTree>
    <p:extLst>
      <p:ext uri="{BB962C8B-B14F-4D97-AF65-F5344CB8AC3E}">
        <p14:creationId xmlns:p14="http://schemas.microsoft.com/office/powerpoint/2010/main" val="1291441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Tietoturvan muistilista</a:t>
            </a:r>
            <a:endParaRPr lang="fi-FI" dirty="0"/>
          </a:p>
        </p:txBody>
      </p:sp>
      <p:sp>
        <p:nvSpPr>
          <p:cNvPr id="3" name="Sisällön paikkamerkki 2"/>
          <p:cNvSpPr>
            <a:spLocks noGrp="1"/>
          </p:cNvSpPr>
          <p:nvPr>
            <p:ph idx="1"/>
          </p:nvPr>
        </p:nvSpPr>
        <p:spPr>
          <a:xfrm>
            <a:off x="457200" y="1600200"/>
            <a:ext cx="8686800" cy="5257800"/>
          </a:xfrm>
        </p:spPr>
        <p:txBody>
          <a:bodyPr>
            <a:normAutofit fontScale="92500" lnSpcReduction="20000"/>
          </a:bodyPr>
          <a:lstStyle/>
          <a:p>
            <a:r>
              <a:rPr lang="fi-FI" dirty="0" smtClean="0"/>
              <a:t>Määrittele riskit, tee varautumis- ja toipumissuunnitelma</a:t>
            </a:r>
          </a:p>
          <a:p>
            <a:r>
              <a:rPr lang="fi-FI" dirty="0" smtClean="0"/>
              <a:t>Määrittele osapuolten vastuut</a:t>
            </a:r>
          </a:p>
          <a:p>
            <a:r>
              <a:rPr lang="fi-FI" dirty="0" smtClean="0"/>
              <a:t>Ylläpidä käyttäjähallintaa ja laitekantaa</a:t>
            </a:r>
          </a:p>
          <a:p>
            <a:r>
              <a:rPr lang="fi-FI" dirty="0" smtClean="0"/>
              <a:t>Määrittele käyttötapaukset ja karsi turhat ominaisuudet</a:t>
            </a:r>
          </a:p>
          <a:p>
            <a:r>
              <a:rPr lang="fi-FI" dirty="0" smtClean="0"/>
              <a:t>Asenna haittaohjelmien torjunta</a:t>
            </a:r>
          </a:p>
          <a:p>
            <a:r>
              <a:rPr lang="fi-FI" dirty="0" smtClean="0"/>
              <a:t>Pidä käyttöympäristö + dokumentit ajan tasalla</a:t>
            </a:r>
          </a:p>
          <a:p>
            <a:r>
              <a:rPr lang="fi-FI" dirty="0" smtClean="0"/>
              <a:t>Varmista käytettävyys sopimuksin</a:t>
            </a:r>
          </a:p>
          <a:p>
            <a:r>
              <a:rPr lang="fi-FI" dirty="0" smtClean="0"/>
              <a:t>Seuraa järjestelmien käyttöä aktiivisesti</a:t>
            </a:r>
          </a:p>
          <a:p>
            <a:r>
              <a:rPr lang="fi-FI" dirty="0" smtClean="0"/>
              <a:t>Kouluta käyttäjät toimimaan oikein ja tietoturvallisesti</a:t>
            </a:r>
            <a:endParaRPr lang="fi-FI" dirty="0"/>
          </a:p>
        </p:txBody>
      </p:sp>
    </p:spTree>
    <p:extLst>
      <p:ext uri="{BB962C8B-B14F-4D97-AF65-F5344CB8AC3E}">
        <p14:creationId xmlns:p14="http://schemas.microsoft.com/office/powerpoint/2010/main" val="21652003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Vanderbilt</a:t>
            </a:r>
            <a:endParaRPr lang="fi-FI" dirty="0"/>
          </a:p>
        </p:txBody>
      </p:sp>
      <p:pic>
        <p:nvPicPr>
          <p:cNvPr id="4" name="Kuva 3"/>
          <p:cNvPicPr>
            <a:picLocks noChangeAspect="1"/>
          </p:cNvPicPr>
          <p:nvPr/>
        </p:nvPicPr>
        <p:blipFill>
          <a:blip r:embed="rId2"/>
          <a:stretch>
            <a:fillRect/>
          </a:stretch>
        </p:blipFill>
        <p:spPr>
          <a:xfrm>
            <a:off x="109333" y="2267276"/>
            <a:ext cx="8958975" cy="3592572"/>
          </a:xfrm>
          <a:prstGeom prst="rect">
            <a:avLst/>
          </a:prstGeom>
        </p:spPr>
      </p:pic>
    </p:spTree>
    <p:extLst>
      <p:ext uri="{BB962C8B-B14F-4D97-AF65-F5344CB8AC3E}">
        <p14:creationId xmlns:p14="http://schemas.microsoft.com/office/powerpoint/2010/main" val="519075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Vanderbilt</a:t>
            </a:r>
            <a:endParaRPr lang="fi-FI" dirty="0"/>
          </a:p>
        </p:txBody>
      </p:sp>
      <p:pic>
        <p:nvPicPr>
          <p:cNvPr id="4" name="Kuva 3"/>
          <p:cNvPicPr>
            <a:picLocks noChangeAspect="1"/>
          </p:cNvPicPr>
          <p:nvPr/>
        </p:nvPicPr>
        <p:blipFill>
          <a:blip r:embed="rId2"/>
          <a:stretch>
            <a:fillRect/>
          </a:stretch>
        </p:blipFill>
        <p:spPr>
          <a:xfrm>
            <a:off x="109332" y="1780302"/>
            <a:ext cx="8874873" cy="4837310"/>
          </a:xfrm>
          <a:prstGeom prst="rect">
            <a:avLst/>
          </a:prstGeom>
        </p:spPr>
      </p:pic>
    </p:spTree>
    <p:extLst>
      <p:ext uri="{BB962C8B-B14F-4D97-AF65-F5344CB8AC3E}">
        <p14:creationId xmlns:p14="http://schemas.microsoft.com/office/powerpoint/2010/main" val="4191724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Vanderbilt</a:t>
            </a:r>
            <a:endParaRPr lang="fi-FI" dirty="0"/>
          </a:p>
        </p:txBody>
      </p:sp>
      <p:pic>
        <p:nvPicPr>
          <p:cNvPr id="4" name="Kuva 3"/>
          <p:cNvPicPr>
            <a:picLocks noChangeAspect="1"/>
          </p:cNvPicPr>
          <p:nvPr/>
        </p:nvPicPr>
        <p:blipFill>
          <a:blip r:embed="rId2"/>
          <a:stretch>
            <a:fillRect/>
          </a:stretch>
        </p:blipFill>
        <p:spPr>
          <a:xfrm>
            <a:off x="176613" y="1983530"/>
            <a:ext cx="8782361" cy="4600612"/>
          </a:xfrm>
          <a:prstGeom prst="rect">
            <a:avLst/>
          </a:prstGeom>
        </p:spPr>
      </p:pic>
    </p:spTree>
    <p:extLst>
      <p:ext uri="{BB962C8B-B14F-4D97-AF65-F5344CB8AC3E}">
        <p14:creationId xmlns:p14="http://schemas.microsoft.com/office/powerpoint/2010/main" val="4191724389"/>
      </p:ext>
    </p:extLst>
  </p:cSld>
  <p:clrMapOvr>
    <a:masterClrMapping/>
  </p:clrMapOvr>
</p:sld>
</file>

<file path=ppt/theme/theme1.xml><?xml version="1.0" encoding="utf-8"?>
<a:theme xmlns:a="http://schemas.openxmlformats.org/drawingml/2006/main" name="Jyrin esity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Jyrin esitys.potx</Template>
  <TotalTime>2408</TotalTime>
  <Words>6577</Words>
  <Application>Microsoft Macintosh PowerPoint</Application>
  <PresentationFormat>Näytössä katseltava diaesitys (4:3)</PresentationFormat>
  <Paragraphs>846</Paragraphs>
  <Slides>102</Slides>
  <Notes>49</Notes>
  <HiddenSlides>0</HiddenSlides>
  <MMClips>0</MMClips>
  <ScaleCrop>false</ScaleCrop>
  <HeadingPairs>
    <vt:vector size="4" baseType="variant">
      <vt:variant>
        <vt:lpstr>Teema</vt:lpstr>
      </vt:variant>
      <vt:variant>
        <vt:i4>1</vt:i4>
      </vt:variant>
      <vt:variant>
        <vt:lpstr>Dian otsikot</vt:lpstr>
      </vt:variant>
      <vt:variant>
        <vt:i4>102</vt:i4>
      </vt:variant>
    </vt:vector>
  </HeadingPairs>
  <TitlesOfParts>
    <vt:vector size="103" baseType="lpstr">
      <vt:lpstr>Jyrin esitys</vt:lpstr>
      <vt:lpstr>Kulunvalvonta- ja rikosilmoitinjärjestelmät</vt:lpstr>
      <vt:lpstr>Lait</vt:lpstr>
      <vt:lpstr>Turvasuojaustoiminta</vt:lpstr>
      <vt:lpstr>Henkilöstö</vt:lpstr>
      <vt:lpstr>Kulunvalvonta</vt:lpstr>
      <vt:lpstr>Kulunvalvonnan suunnittelu</vt:lpstr>
      <vt:lpstr>Turvallisuusjärjestelmien suunnittelu ja toteutus</vt:lpstr>
      <vt:lpstr>Turvasuunnitelma</vt:lpstr>
      <vt:lpstr>Pääsynhallinta</vt:lpstr>
      <vt:lpstr>Avain- vs. kulunvalvontajärjestelmä</vt:lpstr>
      <vt:lpstr>Tilojen käyttö ja kulkureitit</vt:lpstr>
      <vt:lpstr>Ulkoalueet</vt:lpstr>
      <vt:lpstr>Palvelupisteet</vt:lpstr>
      <vt:lpstr>Hankkeen osapuolet</vt:lpstr>
      <vt:lpstr>Järjestelmän hallinta</vt:lpstr>
      <vt:lpstr>PowerPoint-esitys</vt:lpstr>
      <vt:lpstr>Luottamuksellinen tieto ja asiakirjojen käsittely</vt:lpstr>
      <vt:lpstr>Projektiin osallistujat</vt:lpstr>
      <vt:lpstr>Luottamuksellinen tieto</vt:lpstr>
      <vt:lpstr>Tiedon luokittelu</vt:lpstr>
      <vt:lpstr>Paperitulosteet</vt:lpstr>
      <vt:lpstr>Sähköpostiviestintä</vt:lpstr>
      <vt:lpstr>Urakan päätyttyä</vt:lpstr>
      <vt:lpstr>Työaika</vt:lpstr>
      <vt:lpstr>Kulunvalvontajärjestelmät</vt:lpstr>
      <vt:lpstr>Kulunvalvontajärjestelmän periaatekuva</vt:lpstr>
      <vt:lpstr>Toimintaperiaate, esimerkki</vt:lpstr>
      <vt:lpstr>Fyysinen toteutus</vt:lpstr>
      <vt:lpstr>Elektroniset lukijat</vt:lpstr>
      <vt:lpstr>Työajanseurantapäätteet</vt:lpstr>
      <vt:lpstr>Keskittimet</vt:lpstr>
      <vt:lpstr>Keskuslaitteet</vt:lpstr>
      <vt:lpstr>Ohjelmistojen  toiminnallinen rakenne</vt:lpstr>
      <vt:lpstr>Rikosilmoitinjärjestelmät</vt:lpstr>
      <vt:lpstr>Murtosuojaus kokonaisuutena</vt:lpstr>
      <vt:lpstr>Hyötyjä</vt:lpstr>
      <vt:lpstr>Tarkoitus</vt:lpstr>
      <vt:lpstr>Syitä RIJ:lle</vt:lpstr>
      <vt:lpstr>Koostuu</vt:lpstr>
      <vt:lpstr>Fyysinen toteutus</vt:lpstr>
      <vt:lpstr>Ilmaisimet</vt:lpstr>
      <vt:lpstr>Ilmaisimet</vt:lpstr>
      <vt:lpstr>IR-linjailmaisin</vt:lpstr>
      <vt:lpstr>Aitavalvontakaapeli</vt:lpstr>
      <vt:lpstr>Mikroaaltoaita</vt:lpstr>
      <vt:lpstr>Vuotava kaapeli</vt:lpstr>
      <vt:lpstr>Kuituoptinen ilmaisin</vt:lpstr>
      <vt:lpstr>Lasermittausskanneri</vt:lpstr>
      <vt:lpstr>Magneettikoskettimet</vt:lpstr>
      <vt:lpstr>Lasirikkoilmaisimet</vt:lpstr>
      <vt:lpstr>Liikeilmaisimet</vt:lpstr>
      <vt:lpstr>PIR</vt:lpstr>
      <vt:lpstr>PIR</vt:lpstr>
      <vt:lpstr>PIR</vt:lpstr>
      <vt:lpstr>Mikroaaltoilmaisin</vt:lpstr>
      <vt:lpstr>Yhdistelmäilmaisin</vt:lpstr>
      <vt:lpstr>Seisminen ilmaisin</vt:lpstr>
      <vt:lpstr>Tauluilmaisimet</vt:lpstr>
      <vt:lpstr>Kapasitiiviset ilmaisimet</vt:lpstr>
      <vt:lpstr>Ryöstöilmaisu</vt:lpstr>
      <vt:lpstr>Sabotaasivalvonta</vt:lpstr>
      <vt:lpstr>Paloilmaisimet</vt:lpstr>
      <vt:lpstr>Lämpöilmaisin</vt:lpstr>
      <vt:lpstr>Ioni-savuilmaisin</vt:lpstr>
      <vt:lpstr>Optinen savuilmaisin</vt:lpstr>
      <vt:lpstr>Kosteusilmaisin</vt:lpstr>
      <vt:lpstr>Käyttölaitteet</vt:lpstr>
      <vt:lpstr>Keskus</vt:lpstr>
      <vt:lpstr>Keskuksen hankinta</vt:lpstr>
      <vt:lpstr>Silmukkarakenteet</vt:lpstr>
      <vt:lpstr>Osoitteellinen keskus</vt:lpstr>
      <vt:lpstr>Langattomat järjestelmät</vt:lpstr>
      <vt:lpstr>Silmukkarakenteita</vt:lpstr>
      <vt:lpstr>Silmukkarakenteita</vt:lpstr>
      <vt:lpstr>Hälytykset</vt:lpstr>
      <vt:lpstr>Langattomat lähettimet</vt:lpstr>
      <vt:lpstr>Robottipuhelimet</vt:lpstr>
      <vt:lpstr>Valvotut yhteydet</vt:lpstr>
      <vt:lpstr>Kaapelointi ja asennus</vt:lpstr>
      <vt:lpstr>Kaapelointi ja asennus</vt:lpstr>
      <vt:lpstr>Kaapelityypit ja kaapelointi</vt:lpstr>
      <vt:lpstr>Kaapelityypit</vt:lpstr>
      <vt:lpstr>Käyttönotto</vt:lpstr>
      <vt:lpstr>Koulutus</vt:lpstr>
      <vt:lpstr>Koulutus</vt:lpstr>
      <vt:lpstr>Turvallisuusjärjestelmien  integrointi</vt:lpstr>
      <vt:lpstr>Turvallisuusjärjestelmien integrointi</vt:lpstr>
      <vt:lpstr>Esimerkki kamera- ja  palovalvonnan integraatiosta</vt:lpstr>
      <vt:lpstr>Graafinen käyttöliittymä</vt:lpstr>
      <vt:lpstr>Graafinen käyttöliittymä</vt:lpstr>
      <vt:lpstr>Graafinen käyttöliittymä</vt:lpstr>
      <vt:lpstr>Graafinen käyttöliittymä</vt:lpstr>
      <vt:lpstr>Graafinen käyttöliittymä</vt:lpstr>
      <vt:lpstr>Tietoturva</vt:lpstr>
      <vt:lpstr>Tietoturvalta voi vaatia</vt:lpstr>
      <vt:lpstr>Tietoturvan muistilista</vt:lpstr>
      <vt:lpstr>Vanderbilt</vt:lpstr>
      <vt:lpstr>Vanderbilt</vt:lpstr>
      <vt:lpstr>Vanderbilt</vt:lpstr>
      <vt:lpstr>Vanderbilt</vt:lpstr>
      <vt:lpstr>Vanderbilt</vt:lpstr>
      <vt:lpstr>Vanderbilt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Jyri Lindroos</dc:creator>
  <cp:lastModifiedBy>Jyri Lindroos</cp:lastModifiedBy>
  <cp:revision>108</cp:revision>
  <dcterms:created xsi:type="dcterms:W3CDTF">2017-02-15T06:18:09Z</dcterms:created>
  <dcterms:modified xsi:type="dcterms:W3CDTF">2017-03-22T09:24:42Z</dcterms:modified>
</cp:coreProperties>
</file>